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256" r:id="rId2"/>
    <p:sldId id="283" r:id="rId3"/>
    <p:sldId id="264" r:id="rId4"/>
    <p:sldId id="321" r:id="rId5"/>
    <p:sldId id="322" r:id="rId6"/>
    <p:sldId id="267" r:id="rId7"/>
    <p:sldId id="280" r:id="rId8"/>
    <p:sldId id="323" r:id="rId9"/>
    <p:sldId id="268" r:id="rId10"/>
    <p:sldId id="324" r:id="rId11"/>
    <p:sldId id="261" r:id="rId12"/>
    <p:sldId id="325" r:id="rId13"/>
    <p:sldId id="296" r:id="rId14"/>
    <p:sldId id="329" r:id="rId15"/>
    <p:sldId id="331" r:id="rId16"/>
    <p:sldId id="343" r:id="rId17"/>
    <p:sldId id="327" r:id="rId18"/>
    <p:sldId id="328" r:id="rId19"/>
    <p:sldId id="333" r:id="rId20"/>
    <p:sldId id="332" r:id="rId21"/>
    <p:sldId id="345" r:id="rId22"/>
    <p:sldId id="334" r:id="rId23"/>
    <p:sldId id="338" r:id="rId24"/>
    <p:sldId id="341" r:id="rId25"/>
    <p:sldId id="336" r:id="rId26"/>
  </p:sldIdLst>
  <p:sldSz cx="9144000" cy="5143500" type="screen16x9"/>
  <p:notesSz cx="6858000" cy="9144000"/>
  <p:embeddedFontLs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aleway Thin" pitchFamily="2" charset="77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2A3CA7-6942-4523-AC6F-0DECBFFF57CE}">
  <a:tblStyle styleId="{072A3CA7-6942-4523-AC6F-0DECBFFF5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2"/>
    <p:restoredTop sz="75893"/>
  </p:normalViewPr>
  <p:slideViewPr>
    <p:cSldViewPr snapToGrid="0" snapToObjects="1" showGuides="1">
      <p:cViewPr varScale="1">
        <p:scale>
          <a:sx n="78" d="100"/>
          <a:sy n="78" d="100"/>
        </p:scale>
        <p:origin x="1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tell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paper 1 –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and differential expression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faecium</a:t>
            </a:r>
            <a:r>
              <a:rPr lang="sv-SE" dirty="0"/>
              <a:t> E745 to </a:t>
            </a:r>
            <a:r>
              <a:rPr lang="sv-SE" dirty="0" err="1"/>
              <a:t>find</a:t>
            </a:r>
            <a:r>
              <a:rPr lang="sv-SE" dirty="0"/>
              <a:t> the </a:t>
            </a:r>
            <a:r>
              <a:rPr lang="sv-SE" dirty="0" err="1"/>
              <a:t>fitness</a:t>
            </a:r>
            <a:r>
              <a:rPr lang="sv-SE" dirty="0"/>
              <a:t> </a:t>
            </a:r>
            <a:r>
              <a:rPr lang="sv-SE" dirty="0" err="1"/>
              <a:t>determining</a:t>
            </a:r>
            <a:r>
              <a:rPr lang="sv-SE" dirty="0"/>
              <a:t> genes in human serum.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evaluate</a:t>
            </a:r>
            <a:r>
              <a:rPr lang="sv-SE" dirty="0"/>
              <a:t> my different </a:t>
            </a:r>
            <a:r>
              <a:rPr lang="sv-SE" dirty="0" err="1"/>
              <a:t>assemblies</a:t>
            </a:r>
            <a:r>
              <a:rPr lang="sv-SE" dirty="0"/>
              <a:t> I </a:t>
            </a:r>
            <a:r>
              <a:rPr lang="sv-SE" dirty="0" err="1"/>
              <a:t>used</a:t>
            </a:r>
            <a:r>
              <a:rPr lang="sv-SE" dirty="0"/>
              <a:t> BCF, </a:t>
            </a:r>
            <a:r>
              <a:rPr lang="sv-SE" dirty="0" err="1"/>
              <a:t>MUMmerplot</a:t>
            </a:r>
            <a:r>
              <a:rPr lang="sv-SE" dirty="0"/>
              <a:t> and </a:t>
            </a:r>
            <a:r>
              <a:rPr lang="sv-SE" dirty="0" err="1"/>
              <a:t>Quast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just show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statistics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23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I </a:t>
            </a:r>
            <a:r>
              <a:rPr lang="sv-SE" dirty="0" err="1"/>
              <a:t>didn’t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a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, and 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expecting</a:t>
            </a:r>
            <a:r>
              <a:rPr lang="sv-SE" dirty="0"/>
              <a:t> to get at </a:t>
            </a:r>
            <a:r>
              <a:rPr lang="sv-SE" dirty="0" err="1"/>
              <a:t>least</a:t>
            </a:r>
            <a:r>
              <a:rPr lang="sv-SE" dirty="0"/>
              <a:t> 7 long </a:t>
            </a:r>
            <a:r>
              <a:rPr lang="sv-SE" dirty="0" err="1"/>
              <a:t>contigs</a:t>
            </a:r>
            <a:r>
              <a:rPr lang="sv-SE" dirty="0"/>
              <a:t>, 1 </a:t>
            </a:r>
            <a:r>
              <a:rPr lang="sv-SE" dirty="0" err="1"/>
              <a:t>chromosome</a:t>
            </a:r>
            <a:r>
              <a:rPr lang="sv-SE" dirty="0"/>
              <a:t> and 6 plasmids. So I </a:t>
            </a:r>
            <a:r>
              <a:rPr lang="sv-SE" dirty="0" err="1"/>
              <a:t>am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happy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, my N50 is </a:t>
            </a:r>
            <a:r>
              <a:rPr lang="sv-SE" dirty="0" err="1"/>
              <a:t>high</a:t>
            </a:r>
            <a:r>
              <a:rPr lang="sv-SE" dirty="0"/>
              <a:t> and it </a:t>
            </a:r>
            <a:r>
              <a:rPr lang="sv-SE" dirty="0" err="1"/>
              <a:t>seems</a:t>
            </a:r>
            <a:r>
              <a:rPr lang="sv-SE" dirty="0"/>
              <a:t> like it </a:t>
            </a:r>
            <a:r>
              <a:rPr lang="sv-SE" dirty="0" err="1"/>
              <a:t>managed</a:t>
            </a:r>
            <a:r>
              <a:rPr lang="sv-SE" dirty="0"/>
              <a:t> to </a:t>
            </a:r>
            <a:r>
              <a:rPr lang="sv-SE" dirty="0" err="1"/>
              <a:t>assemble</a:t>
            </a:r>
            <a:r>
              <a:rPr lang="sv-SE" dirty="0"/>
              <a:t> the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the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Really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</a:t>
            </a:r>
            <a:r>
              <a:rPr lang="sv-SE" dirty="0" err="1"/>
              <a:t>canu</a:t>
            </a:r>
            <a:r>
              <a:rPr lang="sv-SE" dirty="0"/>
              <a:t> and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assemblies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but</a:t>
            </a:r>
            <a:r>
              <a:rPr lang="sv-SE" dirty="0"/>
              <a:t> I kind </a:t>
            </a:r>
            <a:r>
              <a:rPr lang="sv-SE" dirty="0" err="1"/>
              <a:t>of</a:t>
            </a:r>
            <a:r>
              <a:rPr lang="sv-SE" dirty="0"/>
              <a:t> like the </a:t>
            </a:r>
            <a:r>
              <a:rPr lang="sv-SE" dirty="0" err="1"/>
              <a:t>thought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all the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considered</a:t>
            </a:r>
            <a:r>
              <a:rPr lang="sv-SE" dirty="0"/>
              <a:t> as in the </a:t>
            </a:r>
            <a:r>
              <a:rPr lang="sv-SE" dirty="0" err="1"/>
              <a:t>article</a:t>
            </a:r>
            <a:r>
              <a:rPr lang="sv-SE" dirty="0"/>
              <a:t> so I </a:t>
            </a:r>
            <a:r>
              <a:rPr lang="sv-SE" dirty="0" err="1"/>
              <a:t>continued</a:t>
            </a:r>
            <a:r>
              <a:rPr lang="sv-SE" dirty="0"/>
              <a:t> the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deciding</a:t>
            </a:r>
            <a:r>
              <a:rPr lang="sv-SE" dirty="0"/>
              <a:t> on my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</a:t>
            </a:r>
            <a:r>
              <a:rPr lang="sv-SE" dirty="0" err="1"/>
              <a:t>structural</a:t>
            </a:r>
            <a:r>
              <a:rPr lang="sv-SE" dirty="0"/>
              <a:t> and </a:t>
            </a:r>
            <a:r>
              <a:rPr lang="sv-SE" dirty="0" err="1"/>
              <a:t>functional</a:t>
            </a:r>
            <a:r>
              <a:rPr lang="sv-SE" dirty="0"/>
              <a:t> annotation by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Prokka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30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the </a:t>
            </a:r>
            <a:r>
              <a:rPr lang="sv-SE" dirty="0" err="1"/>
              <a:t>location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different RNA and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 as </a:t>
            </a:r>
            <a:r>
              <a:rPr lang="sv-SE" dirty="0" err="1"/>
              <a:t>visualized</a:t>
            </a:r>
            <a:r>
              <a:rPr lang="sv-SE" dirty="0"/>
              <a:t> in </a:t>
            </a:r>
            <a:r>
              <a:rPr lang="sv-SE" dirty="0" err="1"/>
              <a:t>artemis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3216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, in the </a:t>
            </a:r>
            <a:r>
              <a:rPr lang="sv-SE" dirty="0" err="1"/>
              <a:t>article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talk </a:t>
            </a:r>
            <a:r>
              <a:rPr lang="sv-SE" dirty="0" err="1"/>
              <a:t>about</a:t>
            </a:r>
            <a:r>
              <a:rPr lang="sv-SE" dirty="0"/>
              <a:t> 3095, i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a </a:t>
            </a:r>
            <a:r>
              <a:rPr lang="sv-SE" dirty="0" err="1"/>
              <a:t>difference</a:t>
            </a:r>
            <a:r>
              <a:rPr lang="sv-SE" dirty="0"/>
              <a:t>, 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because</a:t>
            </a:r>
            <a:r>
              <a:rPr lang="sv-SE" dirty="0"/>
              <a:t>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canu</a:t>
            </a:r>
            <a:r>
              <a:rPr lang="sv-SE" dirty="0"/>
              <a:t> </a:t>
            </a:r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just </a:t>
            </a:r>
            <a:r>
              <a:rPr lang="sv-SE" dirty="0" err="1"/>
              <a:t>celera</a:t>
            </a:r>
            <a:r>
              <a:rPr lang="sv-SE" dirty="0"/>
              <a:t> to </a:t>
            </a:r>
            <a:r>
              <a:rPr lang="sv-SE" dirty="0" err="1"/>
              <a:t>assemble</a:t>
            </a:r>
            <a:r>
              <a:rPr lang="sv-SE" dirty="0"/>
              <a:t>? 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homologues</a:t>
            </a:r>
            <a:r>
              <a:rPr lang="sv-SE" dirty="0"/>
              <a:t> in the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? Or </a:t>
            </a:r>
            <a:r>
              <a:rPr lang="sv-SE" dirty="0" err="1"/>
              <a:t>maybe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extra regions in my </a:t>
            </a:r>
            <a:r>
              <a:rPr lang="sv-SE" dirty="0" err="1"/>
              <a:t>assembly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at </a:t>
            </a:r>
            <a:r>
              <a:rPr lang="sv-SE" dirty="0" err="1"/>
              <a:t>how</a:t>
            </a:r>
            <a:r>
              <a:rPr lang="sv-SE" dirty="0"/>
              <a:t> fast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all </a:t>
            </a:r>
            <a:r>
              <a:rPr lang="sv-SE" dirty="0" err="1"/>
              <a:t>these</a:t>
            </a:r>
            <a:r>
              <a:rPr lang="sv-SE" dirty="0"/>
              <a:t> regions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interest</a:t>
            </a:r>
            <a:r>
              <a:rPr lang="sv-SE" dirty="0"/>
              <a:t>. And the </a:t>
            </a:r>
            <a:r>
              <a:rPr lang="sv-SE" dirty="0" err="1"/>
              <a:t>names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.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and </a:t>
            </a:r>
            <a:r>
              <a:rPr lang="sv-SE" dirty="0" err="1"/>
              <a:t>efficient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my </a:t>
            </a:r>
            <a:r>
              <a:rPr lang="sv-SE" dirty="0" err="1"/>
              <a:t>interesting</a:t>
            </a:r>
            <a:r>
              <a:rPr lang="sv-SE" dirty="0"/>
              <a:t> regions I </a:t>
            </a:r>
            <a:r>
              <a:rPr lang="sv-SE" dirty="0" err="1"/>
              <a:t>wanted</a:t>
            </a:r>
            <a:r>
              <a:rPr lang="sv-SE" dirty="0"/>
              <a:t> to do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comparative</a:t>
            </a:r>
            <a:r>
              <a:rPr lang="sv-SE" dirty="0"/>
              <a:t> </a:t>
            </a:r>
            <a:r>
              <a:rPr lang="sv-SE" dirty="0" err="1"/>
              <a:t>genomics</a:t>
            </a:r>
            <a:r>
              <a:rPr lang="sv-SE" dirty="0"/>
              <a:t> and look at relatives.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0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downloaded</a:t>
            </a:r>
            <a:r>
              <a:rPr lang="sv-SE" dirty="0"/>
              <a:t> the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three</a:t>
            </a:r>
            <a:r>
              <a:rPr lang="sv-SE" dirty="0"/>
              <a:t> different </a:t>
            </a:r>
            <a:r>
              <a:rPr lang="sv-SE" dirty="0" err="1"/>
              <a:t>related</a:t>
            </a:r>
            <a:r>
              <a:rPr lang="sv-SE" dirty="0"/>
              <a:t> species from NCBI. </a:t>
            </a:r>
            <a:r>
              <a:rPr lang="sv-SE" dirty="0" err="1"/>
              <a:t>According</a:t>
            </a:r>
            <a:r>
              <a:rPr lang="sv-SE" dirty="0"/>
              <a:t> to NCBI E. </a:t>
            </a:r>
            <a:r>
              <a:rPr lang="sv-SE" dirty="0" err="1"/>
              <a:t>faecalis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closest</a:t>
            </a:r>
            <a:r>
              <a:rPr lang="sv-SE" dirty="0"/>
              <a:t> relative, and E. </a:t>
            </a:r>
            <a:r>
              <a:rPr lang="sv-SE" dirty="0" err="1"/>
              <a:t>casseliflavus</a:t>
            </a:r>
            <a:r>
              <a:rPr lang="sv-SE" dirty="0"/>
              <a:t> and </a:t>
            </a:r>
            <a:r>
              <a:rPr lang="sv-SE" dirty="0" err="1"/>
              <a:t>Listeria</a:t>
            </a:r>
            <a:r>
              <a:rPr lang="sv-SE" dirty="0"/>
              <a:t> </a:t>
            </a:r>
            <a:r>
              <a:rPr lang="sv-SE" dirty="0" err="1"/>
              <a:t>monocytogenes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distant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 and </a:t>
            </a:r>
            <a:r>
              <a:rPr lang="sv-SE" dirty="0" err="1"/>
              <a:t>visualized</a:t>
            </a:r>
            <a:r>
              <a:rPr lang="sv-SE" dirty="0"/>
              <a:t> the </a:t>
            </a:r>
            <a:r>
              <a:rPr lang="sv-SE" dirty="0" err="1"/>
              <a:t>comparisons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ACT from </a:t>
            </a:r>
            <a:r>
              <a:rPr lang="sv-SE" dirty="0" err="1"/>
              <a:t>artemis</a:t>
            </a:r>
            <a:r>
              <a:rPr lang="sv-SE" dirty="0"/>
              <a:t>. and </a:t>
            </a:r>
            <a:r>
              <a:rPr lang="sv-SE" dirty="0" err="1"/>
              <a:t>here</a:t>
            </a:r>
            <a:r>
              <a:rPr lang="sv-SE" dirty="0"/>
              <a:t> it looks like E. </a:t>
            </a:r>
            <a:r>
              <a:rPr lang="sv-SE" dirty="0" err="1"/>
              <a:t>casseliflavus</a:t>
            </a:r>
            <a:r>
              <a:rPr lang="sv-SE" dirty="0"/>
              <a:t> is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closely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faecalis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regions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inverted</a:t>
            </a:r>
            <a:r>
              <a:rPr lang="sv-SE" dirty="0"/>
              <a:t> and </a:t>
            </a:r>
            <a:r>
              <a:rPr lang="sv-SE" dirty="0" err="1"/>
              <a:t>translocated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expected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synteny</a:t>
            </a:r>
            <a:r>
              <a:rPr lang="sv-SE" dirty="0"/>
              <a:t> </a:t>
            </a:r>
            <a:r>
              <a:rPr lang="sv-SE" dirty="0" err="1"/>
              <a:t>similarity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and </a:t>
            </a:r>
            <a:r>
              <a:rPr lang="sv-SE" dirty="0" err="1"/>
              <a:t>was</a:t>
            </a:r>
            <a:r>
              <a:rPr lang="sv-SE" dirty="0"/>
              <a:t> in general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by the </a:t>
            </a:r>
            <a:r>
              <a:rPr lang="sv-SE" dirty="0" err="1"/>
              <a:t>results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again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evolution and </a:t>
            </a:r>
            <a:r>
              <a:rPr lang="sv-SE" dirty="0" err="1"/>
              <a:t>recombination</a:t>
            </a:r>
            <a:r>
              <a:rPr lang="sv-SE" dirty="0"/>
              <a:t>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decided</a:t>
            </a:r>
            <a:r>
              <a:rPr lang="sv-SE" dirty="0"/>
              <a:t> to </a:t>
            </a:r>
            <a:r>
              <a:rPr lang="sv-SE" dirty="0" err="1"/>
              <a:t>download</a:t>
            </a:r>
            <a:r>
              <a:rPr lang="sv-SE" dirty="0"/>
              <a:t> a different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E. </a:t>
            </a:r>
            <a:r>
              <a:rPr lang="sv-SE" dirty="0" err="1"/>
              <a:t>faecium</a:t>
            </a:r>
            <a:r>
              <a:rPr lang="sv-SE" dirty="0"/>
              <a:t> to </a:t>
            </a:r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get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matches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same </a:t>
            </a:r>
            <a:r>
              <a:rPr lang="sv-SE" dirty="0" err="1"/>
              <a:t>patterns</a:t>
            </a:r>
            <a:r>
              <a:rPr lang="sv-SE" dirty="0"/>
              <a:t> in inversions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large</a:t>
            </a:r>
            <a:r>
              <a:rPr lang="sv-SE" dirty="0"/>
              <a:t> regions, </a:t>
            </a:r>
            <a:r>
              <a:rPr lang="sv-SE" dirty="0" err="1"/>
              <a:t>which</a:t>
            </a:r>
            <a:r>
              <a:rPr lang="sv-SE" dirty="0"/>
              <a:t> is </a:t>
            </a:r>
            <a:r>
              <a:rPr lang="sv-SE" dirty="0" err="1"/>
              <a:t>interesting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Also</a:t>
            </a:r>
            <a:r>
              <a:rPr lang="sv-SE" dirty="0"/>
              <a:t> it </a:t>
            </a:r>
            <a:r>
              <a:rPr lang="sv-SE" dirty="0" err="1"/>
              <a:t>seems</a:t>
            </a:r>
            <a:r>
              <a:rPr lang="sv-SE" dirty="0"/>
              <a:t> like my plasmids </a:t>
            </a:r>
            <a:r>
              <a:rPr lang="sv-SE" dirty="0" err="1"/>
              <a:t>are</a:t>
            </a:r>
            <a:r>
              <a:rPr lang="sv-SE" dirty="0"/>
              <a:t> new,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haven’t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at all </a:t>
            </a:r>
            <a:r>
              <a:rPr lang="sv-SE" dirty="0" err="1"/>
              <a:t>with</a:t>
            </a:r>
            <a:r>
              <a:rPr lang="sv-SE" dirty="0"/>
              <a:t> the E. </a:t>
            </a:r>
            <a:r>
              <a:rPr lang="sv-SE" dirty="0" err="1"/>
              <a:t>faecium</a:t>
            </a:r>
            <a:r>
              <a:rPr lang="sv-SE" dirty="0"/>
              <a:t> representative </a:t>
            </a:r>
            <a:r>
              <a:rPr lang="sv-SE" dirty="0" err="1"/>
              <a:t>genome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601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3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mapped</a:t>
            </a:r>
            <a:r>
              <a:rPr lang="sv-SE" dirty="0"/>
              <a:t> the RNA </a:t>
            </a:r>
            <a:r>
              <a:rPr lang="sv-SE" dirty="0" err="1"/>
              <a:t>seq</a:t>
            </a:r>
            <a:r>
              <a:rPr lang="sv-SE" dirty="0"/>
              <a:t> transcripts </a:t>
            </a:r>
            <a:r>
              <a:rPr lang="sv-SE" dirty="0" err="1"/>
              <a:t>unto</a:t>
            </a:r>
            <a:r>
              <a:rPr lang="sv-SE" dirty="0"/>
              <a:t> my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and </a:t>
            </a:r>
            <a:r>
              <a:rPr lang="sv-SE" dirty="0" err="1"/>
              <a:t>Samtools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counted</a:t>
            </a:r>
            <a:r>
              <a:rPr lang="sv-SE" dirty="0"/>
              <a:t>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transcripts </a:t>
            </a:r>
            <a:r>
              <a:rPr lang="sv-SE" dirty="0" err="1"/>
              <a:t>mapped</a:t>
            </a:r>
            <a:r>
              <a:rPr lang="sv-SE" dirty="0"/>
              <a:t> to </a:t>
            </a:r>
            <a:r>
              <a:rPr lang="sv-SE" dirty="0" err="1"/>
              <a:t>each</a:t>
            </a:r>
            <a:r>
              <a:rPr lang="sv-SE" dirty="0"/>
              <a:t> gene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HTSeq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differential expression and </a:t>
            </a:r>
            <a:r>
              <a:rPr lang="sv-SE" dirty="0" err="1"/>
              <a:t>plotting</a:t>
            </a:r>
            <a:r>
              <a:rPr lang="sv-SE" dirty="0"/>
              <a:t> in </a:t>
            </a:r>
            <a:r>
              <a:rPr lang="sv-SE" dirty="0" err="1"/>
              <a:t>RStudio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DeSeq2.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00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1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this</a:t>
            </a:r>
            <a:r>
              <a:rPr lang="sv-SE" dirty="0"/>
              <a:t> is </a:t>
            </a:r>
            <a:r>
              <a:rPr lang="sv-SE" dirty="0" err="1"/>
              <a:t>what</a:t>
            </a:r>
            <a:r>
              <a:rPr lang="sv-SE" dirty="0"/>
              <a:t> I </a:t>
            </a:r>
            <a:r>
              <a:rPr lang="sv-SE" dirty="0" err="1"/>
              <a:t>will</a:t>
            </a:r>
            <a:r>
              <a:rPr lang="sv-SE" dirty="0"/>
              <a:t> touch </a:t>
            </a:r>
            <a:r>
              <a:rPr lang="sv-SE" dirty="0" err="1"/>
              <a:t>upon</a:t>
            </a:r>
            <a:r>
              <a:rPr lang="sv-SE" dirty="0"/>
              <a:t> in my presentation,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information, </a:t>
            </a:r>
            <a:r>
              <a:rPr lang="sv-SE" dirty="0" err="1"/>
              <a:t>then</a:t>
            </a:r>
            <a:r>
              <a:rPr lang="sv-SE" dirty="0"/>
              <a:t> the </a:t>
            </a:r>
            <a:r>
              <a:rPr lang="sv-SE" dirty="0" err="1"/>
              <a:t>methods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preprocessing</a:t>
            </a:r>
            <a:r>
              <a:rPr lang="sv-SE" dirty="0"/>
              <a:t> the data, and </a:t>
            </a:r>
            <a:r>
              <a:rPr lang="sv-SE" dirty="0" err="1"/>
              <a:t>then</a:t>
            </a:r>
            <a:r>
              <a:rPr lang="sv-SE" dirty="0"/>
              <a:t> handling the DNA </a:t>
            </a:r>
            <a:r>
              <a:rPr lang="sv-SE" dirty="0" err="1"/>
              <a:t>reads</a:t>
            </a:r>
            <a:r>
              <a:rPr lang="sv-SE" dirty="0"/>
              <a:t>, </a:t>
            </a:r>
            <a:r>
              <a:rPr lang="sv-SE" dirty="0" err="1"/>
              <a:t>doing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, </a:t>
            </a:r>
            <a:r>
              <a:rPr lang="sv-SE" dirty="0" err="1"/>
              <a:t>structural</a:t>
            </a:r>
            <a:r>
              <a:rPr lang="sv-SE" dirty="0"/>
              <a:t> and </a:t>
            </a:r>
            <a:r>
              <a:rPr lang="sv-SE" dirty="0" err="1"/>
              <a:t>functional</a:t>
            </a:r>
            <a:r>
              <a:rPr lang="sv-SE" dirty="0"/>
              <a:t> annotation, </a:t>
            </a:r>
            <a:r>
              <a:rPr lang="sv-SE" dirty="0" err="1"/>
              <a:t>synteny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species.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will</a:t>
            </a:r>
            <a:r>
              <a:rPr lang="sv-SE" dirty="0"/>
              <a:t> go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transcriptomic</a:t>
            </a:r>
            <a:r>
              <a:rPr lang="sv-SE" dirty="0"/>
              <a:t> RNA handling </a:t>
            </a:r>
            <a:r>
              <a:rPr lang="sv-SE" dirty="0" err="1"/>
              <a:t>methods</a:t>
            </a:r>
            <a:r>
              <a:rPr lang="sv-SE" dirty="0"/>
              <a:t>, </a:t>
            </a:r>
            <a:r>
              <a:rPr lang="sv-SE" dirty="0" err="1"/>
              <a:t>results</a:t>
            </a:r>
            <a:r>
              <a:rPr lang="sv-SE" dirty="0"/>
              <a:t> and final </a:t>
            </a:r>
            <a:r>
              <a:rPr lang="sv-SE" dirty="0" err="1"/>
              <a:t>conclusions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found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from </a:t>
            </a:r>
            <a:r>
              <a:rPr lang="sv-SE" dirty="0" err="1"/>
              <a:t>HTSeq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3216 </a:t>
            </a:r>
            <a:r>
              <a:rPr lang="sv-SE" dirty="0" err="1"/>
              <a:t>unique</a:t>
            </a:r>
            <a:r>
              <a:rPr lang="sv-SE" dirty="0"/>
              <a:t> </a:t>
            </a:r>
            <a:r>
              <a:rPr lang="sv-SE" dirty="0" err="1"/>
              <a:t>transcription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,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is 3217 in the </a:t>
            </a:r>
            <a:r>
              <a:rPr lang="sv-SE" dirty="0" err="1"/>
              <a:t>article</a:t>
            </a:r>
            <a:r>
              <a:rPr lang="sv-SE" dirty="0"/>
              <a:t>, so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close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3 </a:t>
            </a:r>
            <a:r>
              <a:rPr lang="sv-SE" dirty="0" err="1"/>
              <a:t>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</a:t>
            </a:r>
            <a:r>
              <a:rPr lang="sv-SE" dirty="0" err="1"/>
              <a:t>grown</a:t>
            </a:r>
            <a:r>
              <a:rPr lang="sv-SE" dirty="0"/>
              <a:t> in serum) vs 3 </a:t>
            </a:r>
            <a:r>
              <a:rPr lang="sv-SE" dirty="0" err="1"/>
              <a:t>untreated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(from the </a:t>
            </a:r>
            <a:r>
              <a:rPr lang="sv-SE" dirty="0" err="1"/>
              <a:t>rich</a:t>
            </a:r>
            <a:r>
              <a:rPr lang="sv-SE" dirty="0"/>
              <a:t> medium),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unsignificant</a:t>
            </a:r>
            <a:r>
              <a:rPr lang="sv-SE" dirty="0"/>
              <a:t> </a:t>
            </a:r>
            <a:r>
              <a:rPr lang="sv-SE" dirty="0" err="1"/>
              <a:t>differences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gray </a:t>
            </a:r>
            <a:r>
              <a:rPr lang="sv-SE" dirty="0" err="1"/>
              <a:t>dots</a:t>
            </a:r>
            <a:r>
              <a:rPr lang="sv-SE" dirty="0"/>
              <a:t> and </a:t>
            </a:r>
            <a:r>
              <a:rPr lang="sv-SE" dirty="0" err="1"/>
              <a:t>interesting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blue</a:t>
            </a:r>
            <a:r>
              <a:rPr lang="sv-SE" dirty="0"/>
              <a:t> </a:t>
            </a:r>
            <a:r>
              <a:rPr lang="sv-SE" dirty="0" err="1"/>
              <a:t>dots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pretty</a:t>
            </a:r>
            <a:r>
              <a:rPr lang="sv-SE" dirty="0"/>
              <a:t> </a:t>
            </a:r>
            <a:r>
              <a:rPr lang="sv-SE" dirty="0" err="1"/>
              <a:t>equal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vs down </a:t>
            </a:r>
            <a:r>
              <a:rPr lang="sv-SE" dirty="0" err="1"/>
              <a:t>regulated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7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removing</a:t>
            </a:r>
            <a:r>
              <a:rPr lang="sv-SE" dirty="0"/>
              <a:t> the </a:t>
            </a:r>
            <a:r>
              <a:rPr lang="sv-SE" dirty="0" err="1"/>
              <a:t>false</a:t>
            </a:r>
            <a:r>
              <a:rPr lang="sv-SE" dirty="0"/>
              <a:t> </a:t>
            </a:r>
            <a:r>
              <a:rPr lang="sv-SE" dirty="0" err="1"/>
              <a:t>discoveries</a:t>
            </a:r>
            <a:r>
              <a:rPr lang="sv-SE" dirty="0"/>
              <a:t>, and </a:t>
            </a:r>
            <a:r>
              <a:rPr lang="sv-SE" dirty="0" err="1"/>
              <a:t>plotting</a:t>
            </a:r>
            <a:r>
              <a:rPr lang="sv-SE" dirty="0"/>
              <a:t> the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fish</a:t>
            </a:r>
            <a:r>
              <a:rPr lang="sv-SE" dirty="0"/>
              <a:t> </a:t>
            </a:r>
            <a:r>
              <a:rPr lang="sv-SE" dirty="0" err="1"/>
              <a:t>out</a:t>
            </a:r>
            <a:endParaRPr lang="sv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</a:t>
            </a:r>
            <a:r>
              <a:rPr lang="sv-SE" dirty="0"/>
              <a:t> 10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greatest</a:t>
            </a:r>
            <a:r>
              <a:rPr lang="sv-SE" dirty="0"/>
              <a:t> expression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conditions</a:t>
            </a:r>
            <a:r>
              <a:rPr lang="sv-SE" dirty="0"/>
              <a:t>. </a:t>
            </a:r>
            <a:r>
              <a:rPr lang="sv-SE" dirty="0" err="1"/>
              <a:t>Upregulated</a:t>
            </a:r>
            <a:r>
              <a:rPr lang="sv-SE" dirty="0"/>
              <a:t> in the serum </a:t>
            </a:r>
            <a:r>
              <a:rPr lang="sv-SE" dirty="0" err="1"/>
              <a:t>samples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as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table all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highest</a:t>
            </a:r>
            <a:r>
              <a:rPr lang="sv-SE" dirty="0"/>
              <a:t>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, </a:t>
            </a:r>
            <a:r>
              <a:rPr lang="sv-SE" dirty="0" err="1"/>
              <a:t>seem</a:t>
            </a:r>
            <a:r>
              <a:rPr lang="sv-SE" dirty="0"/>
              <a:t> to </a:t>
            </a:r>
            <a:r>
              <a:rPr lang="sv-SE" dirty="0" err="1"/>
              <a:t>follow</a:t>
            </a:r>
            <a:r>
              <a:rPr lang="sv-SE" dirty="0"/>
              <a:t> a </a:t>
            </a:r>
            <a:r>
              <a:rPr lang="sv-SE" dirty="0" err="1"/>
              <a:t>pattern</a:t>
            </a:r>
            <a:r>
              <a:rPr lang="sv-SE" dirty="0"/>
              <a:t> in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. </a:t>
            </a:r>
            <a:r>
              <a:rPr lang="sv-SE" dirty="0" err="1"/>
              <a:t>Purine</a:t>
            </a:r>
            <a:r>
              <a:rPr lang="sv-SE" dirty="0"/>
              <a:t> </a:t>
            </a:r>
            <a:r>
              <a:rPr lang="sv-SE" dirty="0" err="1"/>
              <a:t>synthesis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60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not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to </a:t>
            </a:r>
            <a:r>
              <a:rPr lang="sv-SE" dirty="0" err="1"/>
              <a:t>investigate</a:t>
            </a:r>
            <a:r>
              <a:rPr lang="sv-SE" dirty="0"/>
              <a:t> the </a:t>
            </a:r>
            <a:r>
              <a:rPr lang="sv-SE" dirty="0" err="1"/>
              <a:t>transposon</a:t>
            </a:r>
            <a:r>
              <a:rPr lang="sv-SE" dirty="0"/>
              <a:t> mutants. </a:t>
            </a:r>
            <a:r>
              <a:rPr lang="sv-SE" dirty="0" err="1"/>
              <a:t>But</a:t>
            </a:r>
            <a:r>
              <a:rPr lang="sv-SE" dirty="0"/>
              <a:t> I just </a:t>
            </a:r>
            <a:r>
              <a:rPr lang="sv-SE" dirty="0" err="1"/>
              <a:t>wanted</a:t>
            </a:r>
            <a:r>
              <a:rPr lang="sv-SE" dirty="0"/>
              <a:t> to show a </a:t>
            </a:r>
            <a:r>
              <a:rPr lang="sv-SE" dirty="0" err="1"/>
              <a:t>quick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the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answer</a:t>
            </a:r>
            <a:r>
              <a:rPr lang="sv-SE" dirty="0"/>
              <a:t> is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destroy</a:t>
            </a:r>
            <a:r>
              <a:rPr lang="sv-SE" dirty="0"/>
              <a:t> the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will</a:t>
            </a:r>
            <a:r>
              <a:rPr lang="sv-SE" dirty="0"/>
              <a:t> the </a:t>
            </a:r>
            <a:r>
              <a:rPr lang="sv-SE" dirty="0" err="1"/>
              <a:t>bacteria</a:t>
            </a:r>
            <a:r>
              <a:rPr lang="sv-SE" dirty="0"/>
              <a:t> still be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did</a:t>
            </a:r>
            <a:r>
              <a:rPr lang="sv-SE" dirty="0"/>
              <a:t> in </a:t>
            </a:r>
            <a:r>
              <a:rPr lang="sv-SE" dirty="0" err="1"/>
              <a:t>vivo</a:t>
            </a:r>
            <a:r>
              <a:rPr lang="sv-SE" dirty="0"/>
              <a:t> </a:t>
            </a:r>
            <a:r>
              <a:rPr lang="sv-SE" dirty="0" err="1"/>
              <a:t>testing</a:t>
            </a:r>
            <a:r>
              <a:rPr lang="sv-SE" dirty="0"/>
              <a:t>, by </a:t>
            </a:r>
            <a:r>
              <a:rPr lang="sv-SE" dirty="0" err="1"/>
              <a:t>growing</a:t>
            </a:r>
            <a:r>
              <a:rPr lang="sv-SE" dirty="0"/>
              <a:t> the mutants in </a:t>
            </a:r>
            <a:r>
              <a:rPr lang="sv-SE" dirty="0" err="1"/>
              <a:t>zebrafish</a:t>
            </a:r>
            <a:r>
              <a:rPr lang="sv-SE" dirty="0"/>
              <a:t> embryos and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moving</a:t>
            </a:r>
            <a:r>
              <a:rPr lang="sv-SE" dirty="0"/>
              <a:t> the mutants to medium and serum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checked</a:t>
            </a:r>
            <a:r>
              <a:rPr lang="sv-SE" dirty="0"/>
              <a:t> the </a:t>
            </a:r>
            <a:r>
              <a:rPr lang="sv-SE" dirty="0" err="1"/>
              <a:t>survival</a:t>
            </a:r>
            <a:r>
              <a:rPr lang="sv-SE" dirty="0"/>
              <a:t> rate </a:t>
            </a:r>
            <a:r>
              <a:rPr lang="sv-SE" dirty="0" err="1"/>
              <a:t>after</a:t>
            </a:r>
            <a:r>
              <a:rPr lang="sv-SE" dirty="0"/>
              <a:t> 24h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Transposon</a:t>
            </a:r>
            <a:r>
              <a:rPr lang="sv-SE" dirty="0"/>
              <a:t> mutants in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huge</a:t>
            </a:r>
            <a:r>
              <a:rPr lang="sv-SE" dirty="0"/>
              <a:t> negative </a:t>
            </a:r>
            <a:r>
              <a:rPr lang="sv-SE" dirty="0" err="1"/>
              <a:t>effect</a:t>
            </a:r>
            <a:r>
              <a:rPr lang="sv-SE" dirty="0"/>
              <a:t> in </a:t>
            </a:r>
            <a:r>
              <a:rPr lang="sv-SE" dirty="0" err="1"/>
              <a:t>growth</a:t>
            </a:r>
            <a:r>
              <a:rPr lang="sv-SE" dirty="0"/>
              <a:t> in serum </a:t>
            </a:r>
            <a:r>
              <a:rPr lang="sv-SE" dirty="0" err="1"/>
              <a:t>but</a:t>
            </a:r>
            <a:r>
              <a:rPr lang="sv-SE" dirty="0"/>
              <a:t> no </a:t>
            </a:r>
            <a:r>
              <a:rPr lang="sv-SE" dirty="0" err="1"/>
              <a:t>effect</a:t>
            </a:r>
            <a:r>
              <a:rPr lang="sv-SE" dirty="0"/>
              <a:t> is </a:t>
            </a:r>
            <a:r>
              <a:rPr lang="sv-SE" dirty="0" err="1"/>
              <a:t>observed</a:t>
            </a:r>
            <a:r>
              <a:rPr lang="sv-SE" dirty="0"/>
              <a:t> in the medium </a:t>
            </a:r>
            <a:r>
              <a:rPr lang="sv-SE" dirty="0" err="1"/>
              <a:t>culture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00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88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4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 short </a:t>
            </a:r>
            <a:r>
              <a:rPr lang="sv-SE" dirty="0" err="1"/>
              <a:t>background</a:t>
            </a:r>
            <a:r>
              <a:rPr lang="sv-SE" dirty="0"/>
              <a:t>.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feacium</a:t>
            </a:r>
            <a:r>
              <a:rPr lang="sv-SE" dirty="0"/>
              <a:t> is </a:t>
            </a:r>
            <a:r>
              <a:rPr lang="sv-SE" dirty="0" err="1"/>
              <a:t>normally</a:t>
            </a:r>
            <a:r>
              <a:rPr lang="sv-SE" dirty="0"/>
              <a:t> </a:t>
            </a:r>
            <a:r>
              <a:rPr lang="sv-SE" dirty="0" err="1"/>
              <a:t>located</a:t>
            </a:r>
            <a:r>
              <a:rPr lang="sv-SE" dirty="0"/>
              <a:t> in the </a:t>
            </a:r>
            <a:r>
              <a:rPr lang="sv-SE" dirty="0" err="1"/>
              <a:t>gastrointestinal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a </a:t>
            </a:r>
            <a:r>
              <a:rPr lang="sv-SE" dirty="0" err="1"/>
              <a:t>sub-clade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faecium</a:t>
            </a:r>
            <a:r>
              <a:rPr lang="sv-SE" dirty="0"/>
              <a:t>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multi-</a:t>
            </a:r>
            <a:r>
              <a:rPr lang="sv-SE" dirty="0" err="1"/>
              <a:t>resistant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in hospitals </a:t>
            </a:r>
            <a:r>
              <a:rPr lang="sv-SE" dirty="0" err="1"/>
              <a:t>infecting</a:t>
            </a:r>
            <a:r>
              <a:rPr lang="sv-SE" dirty="0"/>
              <a:t> the </a:t>
            </a:r>
            <a:r>
              <a:rPr lang="sv-SE" dirty="0" err="1"/>
              <a:t>already</a:t>
            </a:r>
            <a:r>
              <a:rPr lang="sv-SE" dirty="0"/>
              <a:t> sick patients.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There</a:t>
            </a:r>
            <a:r>
              <a:rPr lang="sv-SE" dirty="0"/>
              <a:t> it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found</a:t>
            </a:r>
            <a:r>
              <a:rPr lang="sv-SE" dirty="0"/>
              <a:t> in </a:t>
            </a:r>
            <a:r>
              <a:rPr lang="sv-SE" dirty="0" err="1"/>
              <a:t>wounds</a:t>
            </a:r>
            <a:r>
              <a:rPr lang="sv-SE" dirty="0"/>
              <a:t>, and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(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inserting</a:t>
            </a:r>
            <a:r>
              <a:rPr lang="sv-SE" dirty="0"/>
              <a:t> a </a:t>
            </a:r>
            <a:r>
              <a:rPr lang="sv-SE" dirty="0" err="1"/>
              <a:t>catheter</a:t>
            </a:r>
            <a:r>
              <a:rPr lang="sv-SE" dirty="0"/>
              <a:t>)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in the </a:t>
            </a:r>
            <a:r>
              <a:rPr lang="sv-SE" dirty="0" err="1"/>
              <a:t>bloodstream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is </a:t>
            </a:r>
            <a:r>
              <a:rPr lang="sv-SE" dirty="0" err="1"/>
              <a:t>really</a:t>
            </a:r>
            <a:r>
              <a:rPr lang="sv-SE" dirty="0"/>
              <a:t> bad.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looking</a:t>
            </a:r>
            <a:r>
              <a:rPr lang="sv-SE" dirty="0"/>
              <a:t> at in </a:t>
            </a:r>
            <a:r>
              <a:rPr lang="sv-SE" dirty="0" err="1"/>
              <a:t>this</a:t>
            </a:r>
            <a:r>
              <a:rPr lang="sv-SE" dirty="0"/>
              <a:t> paper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collected</a:t>
            </a:r>
            <a:r>
              <a:rPr lang="sv-SE" dirty="0"/>
              <a:t> from a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from an </a:t>
            </a:r>
            <a:r>
              <a:rPr lang="sv-SE" dirty="0" err="1"/>
              <a:t>outbreak</a:t>
            </a:r>
            <a:r>
              <a:rPr lang="sv-SE" dirty="0"/>
              <a:t> in the </a:t>
            </a:r>
            <a:r>
              <a:rPr lang="sv-SE" dirty="0" err="1"/>
              <a:t>Netherlands</a:t>
            </a:r>
            <a:r>
              <a:rPr lang="sv-SE" dirty="0"/>
              <a:t> and is </a:t>
            </a:r>
            <a:r>
              <a:rPr lang="sv-SE" dirty="0" err="1"/>
              <a:t>called</a:t>
            </a:r>
            <a:r>
              <a:rPr lang="sv-SE" dirty="0"/>
              <a:t> E745.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aim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is to try and </a:t>
            </a:r>
            <a:r>
              <a:rPr lang="sv-SE" dirty="0" err="1"/>
              <a:t>reproduce</a:t>
            </a:r>
            <a:r>
              <a:rPr lang="sv-SE" dirty="0"/>
              <a:t> the experiment from the </a:t>
            </a:r>
            <a:r>
              <a:rPr lang="sv-SE" dirty="0" err="1"/>
              <a:t>article</a:t>
            </a:r>
            <a:r>
              <a:rPr lang="sv-SE" dirty="0"/>
              <a:t> and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genes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 </a:t>
            </a:r>
            <a:r>
              <a:rPr lang="sv-SE" dirty="0" err="1"/>
              <a:t>faecium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make it </a:t>
            </a:r>
            <a:r>
              <a:rPr lang="sv-SE" dirty="0" err="1"/>
              <a:t>possible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 in the </a:t>
            </a:r>
            <a:r>
              <a:rPr lang="sv-SE" dirty="0" err="1"/>
              <a:t>otherwise</a:t>
            </a:r>
            <a:r>
              <a:rPr lang="sv-SE" dirty="0"/>
              <a:t> sterile </a:t>
            </a:r>
            <a:r>
              <a:rPr lang="sv-SE" dirty="0" err="1"/>
              <a:t>environments</a:t>
            </a:r>
            <a:r>
              <a:rPr lang="sv-SE" dirty="0"/>
              <a:t> </a:t>
            </a:r>
            <a:r>
              <a:rPr lang="sv-SE" dirty="0" err="1"/>
              <a:t>such</a:t>
            </a:r>
            <a:r>
              <a:rPr lang="sv-SE" dirty="0"/>
              <a:t> as in human serum and in the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could</a:t>
            </a:r>
            <a:r>
              <a:rPr lang="sv-SE" dirty="0"/>
              <a:t> be potential </a:t>
            </a:r>
            <a:r>
              <a:rPr lang="sv-SE" dirty="0" err="1"/>
              <a:t>targets</a:t>
            </a:r>
            <a:r>
              <a:rPr lang="sv-SE" dirty="0"/>
              <a:t> for new antibiotics.</a:t>
            </a:r>
          </a:p>
        </p:txBody>
      </p:sp>
    </p:spTree>
    <p:extLst>
      <p:ext uri="{BB962C8B-B14F-4D97-AF65-F5344CB8AC3E}">
        <p14:creationId xmlns:p14="http://schemas.microsoft.com/office/powerpoint/2010/main" val="6949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received</a:t>
            </a:r>
            <a:r>
              <a:rPr lang="sv-SE" dirty="0"/>
              <a:t> DNA </a:t>
            </a:r>
            <a:r>
              <a:rPr lang="sv-SE" dirty="0" err="1"/>
              <a:t>sequence</a:t>
            </a:r>
            <a:r>
              <a:rPr lang="sv-SE" dirty="0"/>
              <a:t> data from </a:t>
            </a:r>
            <a:r>
              <a:rPr lang="sv-SE" dirty="0" err="1"/>
              <a:t>PacBio</a:t>
            </a:r>
            <a:r>
              <a:rPr lang="sv-SE" dirty="0"/>
              <a:t>,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RNA </a:t>
            </a:r>
            <a:r>
              <a:rPr lang="sv-SE" dirty="0" err="1"/>
              <a:t>trancripts</a:t>
            </a:r>
            <a:r>
              <a:rPr lang="sv-SE" dirty="0"/>
              <a:t> from </a:t>
            </a:r>
            <a:r>
              <a:rPr lang="sv-SE" dirty="0" err="1"/>
              <a:t>illumina</a:t>
            </a:r>
            <a:r>
              <a:rPr lang="sv-SE" dirty="0"/>
              <a:t>. From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Serum and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</a:t>
            </a:r>
            <a:r>
              <a:rPr lang="sv-SE" dirty="0" err="1"/>
              <a:t>rich</a:t>
            </a:r>
            <a:r>
              <a:rPr lang="sv-SE" dirty="0"/>
              <a:t> medium. BHI – </a:t>
            </a:r>
            <a:r>
              <a:rPr lang="sv-SE" dirty="0" err="1"/>
              <a:t>brain</a:t>
            </a:r>
            <a:r>
              <a:rPr lang="sv-SE" dirty="0"/>
              <a:t> </a:t>
            </a:r>
            <a:r>
              <a:rPr lang="sv-SE" dirty="0" err="1"/>
              <a:t>heart</a:t>
            </a:r>
            <a:r>
              <a:rPr lang="sv-SE" dirty="0"/>
              <a:t> infusion </a:t>
            </a:r>
            <a:r>
              <a:rPr lang="sv-SE" dirty="0" err="1"/>
              <a:t>broth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41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26f58666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26f58666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this</a:t>
            </a:r>
            <a:r>
              <a:rPr lang="sv-SE" dirty="0"/>
              <a:t> is just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. </a:t>
            </a:r>
            <a:r>
              <a:rPr lang="sv-SE" dirty="0" err="1"/>
              <a:t>illumina</a:t>
            </a:r>
            <a:r>
              <a:rPr lang="sv-SE" dirty="0"/>
              <a:t> DNA forward and </a:t>
            </a:r>
            <a:r>
              <a:rPr lang="sv-SE" dirty="0" err="1"/>
              <a:t>reverse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Before </a:t>
            </a:r>
            <a:r>
              <a:rPr lang="sv-SE" dirty="0" err="1"/>
              <a:t>trimming</a:t>
            </a:r>
            <a:r>
              <a:rPr lang="sv-SE" dirty="0"/>
              <a:t> and </a:t>
            </a:r>
            <a:r>
              <a:rPr lang="sv-SE" dirty="0" err="1"/>
              <a:t>after</a:t>
            </a:r>
            <a:r>
              <a:rPr lang="sv-SE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 </a:t>
            </a:r>
            <a:r>
              <a:rPr lang="sv-SE" dirty="0" err="1"/>
              <a:t>away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no </a:t>
            </a:r>
            <a:r>
              <a:rPr lang="sv-SE" dirty="0" err="1"/>
              <a:t>significant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had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, and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same </a:t>
            </a:r>
            <a:r>
              <a:rPr lang="sv-SE" dirty="0" err="1"/>
              <a:t>with</a:t>
            </a:r>
            <a:r>
              <a:rPr lang="sv-SE" dirty="0"/>
              <a:t> all the ”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reads”for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DNA and RNA.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just </a:t>
            </a:r>
            <a:r>
              <a:rPr lang="sv-SE" dirty="0" err="1"/>
              <a:t>continued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original </a:t>
            </a:r>
            <a:r>
              <a:rPr lang="sv-SE" dirty="0" err="1"/>
              <a:t>files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1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Canu</a:t>
            </a:r>
            <a:r>
              <a:rPr lang="sv-SE" dirty="0"/>
              <a:t> for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assembling</a:t>
            </a:r>
            <a:r>
              <a:rPr lang="sv-SE" dirty="0"/>
              <a:t> the long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check and </a:t>
            </a:r>
            <a:r>
              <a:rPr lang="sv-SE" dirty="0" err="1"/>
              <a:t>trimming</a:t>
            </a:r>
            <a:r>
              <a:rPr lang="sv-SE" dirty="0"/>
              <a:t>.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spades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and in combination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NanoPore</a:t>
            </a:r>
            <a:r>
              <a:rPr lang="sv-SE" dirty="0"/>
              <a:t> and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combined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,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mapping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index and </a:t>
            </a:r>
            <a:r>
              <a:rPr lang="sv-SE" dirty="0" err="1"/>
              <a:t>mem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3035400" y="0"/>
            <a:ext cx="610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693824" y="757182"/>
            <a:ext cx="475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 sz="63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26526" y="3410107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4367275" y="662900"/>
            <a:ext cx="3899400" cy="28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367275" y="3751900"/>
            <a:ext cx="38994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_1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300500" y="1056650"/>
            <a:ext cx="6543000" cy="32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939000" y="1442000"/>
            <a:ext cx="53370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622300" y="3625475"/>
            <a:ext cx="38994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1228813"/>
            <a:ext cx="9144000" cy="26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47500" y="1971600"/>
            <a:ext cx="3765000" cy="12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097775" y="1852350"/>
            <a:ext cx="32745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3221400" y="1277850"/>
            <a:ext cx="5922600" cy="26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873175" y="1977736"/>
            <a:ext cx="4203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4714375" y="3165107"/>
            <a:ext cx="2521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 hasCustomPrompt="1"/>
          </p:nvPr>
        </p:nvSpPr>
        <p:spPr>
          <a:xfrm>
            <a:off x="5044531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58911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3395575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8960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482013" y="712584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6094073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2"/>
          </p:nvPr>
        </p:nvSpPr>
        <p:spPr>
          <a:xfrm>
            <a:off x="6094074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3"/>
          </p:nvPr>
        </p:nvSpPr>
        <p:spPr>
          <a:xfrm>
            <a:off x="351461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4"/>
          </p:nvPr>
        </p:nvSpPr>
        <p:spPr>
          <a:xfrm>
            <a:off x="3514616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5"/>
          </p:nvPr>
        </p:nvSpPr>
        <p:spPr>
          <a:xfrm>
            <a:off x="93517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6"/>
          </p:nvPr>
        </p:nvSpPr>
        <p:spPr>
          <a:xfrm>
            <a:off x="935175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183457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3142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23142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5841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5841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6854080" y="2739262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6"/>
          </p:nvPr>
        </p:nvSpPr>
        <p:spPr>
          <a:xfrm>
            <a:off x="6854080" y="3071362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2314300" y="762000"/>
            <a:ext cx="59010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bg>
      <p:bgPr>
        <a:noFill/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678875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678875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_1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035900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035900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0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907800" y="3065375"/>
            <a:ext cx="73284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809800" y="0"/>
            <a:ext cx="633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291362" y="822028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291363" y="3249303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0_1"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34050" y="1562450"/>
            <a:ext cx="51558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51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2_1_1_1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201500" y="-9600"/>
            <a:ext cx="67410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474400" y="708452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4595125" y="2528150"/>
            <a:ext cx="27033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98356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2"/>
          </p:nvPr>
        </p:nvSpPr>
        <p:spPr>
          <a:xfrm>
            <a:off x="498357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3"/>
          </p:nvPr>
        </p:nvSpPr>
        <p:spPr>
          <a:xfrm>
            <a:off x="181141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181142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4864025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370950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1646050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2"/>
          </p:nvPr>
        </p:nvSpPr>
        <p:spPr>
          <a:xfrm>
            <a:off x="1646050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5139125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4"/>
          </p:nvPr>
        </p:nvSpPr>
        <p:spPr>
          <a:xfrm>
            <a:off x="5139125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1042025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2"/>
          </p:nvPr>
        </p:nvSpPr>
        <p:spPr>
          <a:xfrm>
            <a:off x="4796600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-303575" y="464675"/>
            <a:ext cx="9584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2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2_1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>
  <p:cSld name="CUSTOM_4_1_1_3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1"/>
          </p:nvPr>
        </p:nvSpPr>
        <p:spPr>
          <a:xfrm>
            <a:off x="20516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ubTitle" idx="2"/>
          </p:nvPr>
        </p:nvSpPr>
        <p:spPr>
          <a:xfrm>
            <a:off x="20516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3"/>
          </p:nvPr>
        </p:nvSpPr>
        <p:spPr>
          <a:xfrm>
            <a:off x="20516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4"/>
          </p:nvPr>
        </p:nvSpPr>
        <p:spPr>
          <a:xfrm>
            <a:off x="20516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5"/>
          </p:nvPr>
        </p:nvSpPr>
        <p:spPr>
          <a:xfrm>
            <a:off x="57657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6"/>
          </p:nvPr>
        </p:nvSpPr>
        <p:spPr>
          <a:xfrm>
            <a:off x="57657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7"/>
          </p:nvPr>
        </p:nvSpPr>
        <p:spPr>
          <a:xfrm>
            <a:off x="57657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8"/>
          </p:nvPr>
        </p:nvSpPr>
        <p:spPr>
          <a:xfrm>
            <a:off x="57657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4_1_1_2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716538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ubTitle" idx="1"/>
          </p:nvPr>
        </p:nvSpPr>
        <p:spPr>
          <a:xfrm>
            <a:off x="1568950" y="1971225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2"/>
          </p:nvPr>
        </p:nvSpPr>
        <p:spPr>
          <a:xfrm>
            <a:off x="1568961" y="2303320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3"/>
          </p:nvPr>
        </p:nvSpPr>
        <p:spPr>
          <a:xfrm>
            <a:off x="1568950" y="3443554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4"/>
          </p:nvPr>
        </p:nvSpPr>
        <p:spPr>
          <a:xfrm>
            <a:off x="1568961" y="3775649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5"/>
          </p:nvPr>
        </p:nvSpPr>
        <p:spPr>
          <a:xfrm>
            <a:off x="5456149" y="1971225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6"/>
          </p:nvPr>
        </p:nvSpPr>
        <p:spPr>
          <a:xfrm>
            <a:off x="5456160" y="2303320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7"/>
          </p:nvPr>
        </p:nvSpPr>
        <p:spPr>
          <a:xfrm>
            <a:off x="5456149" y="3443554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8"/>
          </p:nvPr>
        </p:nvSpPr>
        <p:spPr>
          <a:xfrm>
            <a:off x="5456160" y="3775649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4985522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46675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896260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896250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335107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335099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_1_2_1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1"/>
          </p:nvPr>
        </p:nvSpPr>
        <p:spPr>
          <a:xfrm>
            <a:off x="867638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2"/>
          </p:nvPr>
        </p:nvSpPr>
        <p:spPr>
          <a:xfrm>
            <a:off x="867650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3"/>
          </p:nvPr>
        </p:nvSpPr>
        <p:spPr>
          <a:xfrm>
            <a:off x="867638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4"/>
          </p:nvPr>
        </p:nvSpPr>
        <p:spPr>
          <a:xfrm>
            <a:off x="867650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subTitle" idx="5"/>
          </p:nvPr>
        </p:nvSpPr>
        <p:spPr>
          <a:xfrm>
            <a:off x="5884163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subTitle" idx="6"/>
          </p:nvPr>
        </p:nvSpPr>
        <p:spPr>
          <a:xfrm>
            <a:off x="5884175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subTitle" idx="7"/>
          </p:nvPr>
        </p:nvSpPr>
        <p:spPr>
          <a:xfrm>
            <a:off x="5884163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ubTitle" idx="8"/>
          </p:nvPr>
        </p:nvSpPr>
        <p:spPr>
          <a:xfrm>
            <a:off x="5884175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9"/>
          </p:nvPr>
        </p:nvSpPr>
        <p:spPr>
          <a:xfrm>
            <a:off x="3375900" y="271269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subTitle" idx="13"/>
          </p:nvPr>
        </p:nvSpPr>
        <p:spPr>
          <a:xfrm>
            <a:off x="3375913" y="304479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_1">
    <p:bg>
      <p:bgPr>
        <a:noFill/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0" y="464675"/>
            <a:ext cx="91440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1"/>
          </p:nvPr>
        </p:nvSpPr>
        <p:spPr>
          <a:xfrm>
            <a:off x="73366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2"/>
          </p:nvPr>
        </p:nvSpPr>
        <p:spPr>
          <a:xfrm>
            <a:off x="73367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ubTitle" idx="3"/>
          </p:nvPr>
        </p:nvSpPr>
        <p:spPr>
          <a:xfrm>
            <a:off x="73366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4"/>
          </p:nvPr>
        </p:nvSpPr>
        <p:spPr>
          <a:xfrm>
            <a:off x="73367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subTitle" idx="5"/>
          </p:nvPr>
        </p:nvSpPr>
        <p:spPr>
          <a:xfrm>
            <a:off x="606131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ubTitle" idx="6"/>
          </p:nvPr>
        </p:nvSpPr>
        <p:spPr>
          <a:xfrm>
            <a:off x="606132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subTitle" idx="7"/>
          </p:nvPr>
        </p:nvSpPr>
        <p:spPr>
          <a:xfrm>
            <a:off x="606131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8"/>
          </p:nvPr>
        </p:nvSpPr>
        <p:spPr>
          <a:xfrm>
            <a:off x="606132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ubTitle" idx="9"/>
          </p:nvPr>
        </p:nvSpPr>
        <p:spPr>
          <a:xfrm>
            <a:off x="3397488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13"/>
          </p:nvPr>
        </p:nvSpPr>
        <p:spPr>
          <a:xfrm>
            <a:off x="3397500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subTitle" idx="14"/>
          </p:nvPr>
        </p:nvSpPr>
        <p:spPr>
          <a:xfrm>
            <a:off x="3397488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5"/>
          </p:nvPr>
        </p:nvSpPr>
        <p:spPr>
          <a:xfrm>
            <a:off x="3397500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1683905" y="707227"/>
            <a:ext cx="5776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_1_1_1_1">
    <p:bg>
      <p:bgPr>
        <a:noFill/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3817850" y="0"/>
            <a:ext cx="5326200" cy="51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726825" y="265500"/>
            <a:ext cx="27618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4478102" y="12405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4478123" y="1442484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4478102" y="19684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4478123" y="2170385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5"/>
          </p:nvPr>
        </p:nvSpPr>
        <p:spPr>
          <a:xfrm>
            <a:off x="4478102" y="2696312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6"/>
          </p:nvPr>
        </p:nvSpPr>
        <p:spPr>
          <a:xfrm>
            <a:off x="4478123" y="28982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7"/>
          </p:nvPr>
        </p:nvSpPr>
        <p:spPr>
          <a:xfrm>
            <a:off x="4478102" y="3424213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8"/>
          </p:nvPr>
        </p:nvSpPr>
        <p:spPr>
          <a:xfrm>
            <a:off x="4478123" y="36261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9"/>
          </p:nvPr>
        </p:nvSpPr>
        <p:spPr>
          <a:xfrm>
            <a:off x="4478102" y="4152114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13"/>
          </p:nvPr>
        </p:nvSpPr>
        <p:spPr>
          <a:xfrm>
            <a:off x="4478123" y="4354087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4"/>
          </p:nvPr>
        </p:nvSpPr>
        <p:spPr>
          <a:xfrm>
            <a:off x="4478102" y="512610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subTitle" idx="15"/>
          </p:nvPr>
        </p:nvSpPr>
        <p:spPr>
          <a:xfrm>
            <a:off x="4478123" y="714583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1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/>
          <p:nvPr/>
        </p:nvSpPr>
        <p:spPr>
          <a:xfrm>
            <a:off x="0" y="464675"/>
            <a:ext cx="85536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title" hasCustomPrompt="1"/>
          </p:nvPr>
        </p:nvSpPr>
        <p:spPr>
          <a:xfrm>
            <a:off x="1163850" y="577309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1163850" y="1443743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 idx="2" hasCustomPrompt="1"/>
          </p:nvPr>
        </p:nvSpPr>
        <p:spPr>
          <a:xfrm>
            <a:off x="1163850" y="1844877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1163850" y="2711310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 idx="4" hasCustomPrompt="1"/>
          </p:nvPr>
        </p:nvSpPr>
        <p:spPr>
          <a:xfrm>
            <a:off x="1163850" y="3112444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5"/>
          </p:nvPr>
        </p:nvSpPr>
        <p:spPr>
          <a:xfrm>
            <a:off x="1163850" y="3978878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11_1">
    <p:bg>
      <p:bgPr>
        <a:noFill/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1479900" y="1069900"/>
            <a:ext cx="6184200" cy="30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9"/>
          <p:cNvSpPr txBox="1">
            <a:spLocks noGrp="1"/>
          </p:cNvSpPr>
          <p:nvPr>
            <p:ph type="title" hasCustomPrompt="1"/>
          </p:nvPr>
        </p:nvSpPr>
        <p:spPr>
          <a:xfrm>
            <a:off x="1163850" y="2109063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2167800" y="3171988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2167800" y="1607913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_1"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641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9775" y="2038324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6_1_1_1_1_1"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57400" y="1624025"/>
            <a:ext cx="56292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-106625" y="788400"/>
            <a:ext cx="9286500" cy="3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hasCustomPrompt="1"/>
          </p:nvPr>
        </p:nvSpPr>
        <p:spPr>
          <a:xfrm>
            <a:off x="3498300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498300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3498300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3" hasCustomPrompt="1"/>
          </p:nvPr>
        </p:nvSpPr>
        <p:spPr>
          <a:xfrm>
            <a:off x="3498300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4"/>
          </p:nvPr>
        </p:nvSpPr>
        <p:spPr>
          <a:xfrm>
            <a:off x="3498300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5"/>
          </p:nvPr>
        </p:nvSpPr>
        <p:spPr>
          <a:xfrm>
            <a:off x="3498300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6" hasCustomPrompt="1"/>
          </p:nvPr>
        </p:nvSpPr>
        <p:spPr>
          <a:xfrm>
            <a:off x="6276825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7"/>
          </p:nvPr>
        </p:nvSpPr>
        <p:spPr>
          <a:xfrm>
            <a:off x="6276825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8"/>
          </p:nvPr>
        </p:nvSpPr>
        <p:spPr>
          <a:xfrm>
            <a:off x="6276825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9" hasCustomPrompt="1"/>
          </p:nvPr>
        </p:nvSpPr>
        <p:spPr>
          <a:xfrm>
            <a:off x="627682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3"/>
          </p:nvPr>
        </p:nvSpPr>
        <p:spPr>
          <a:xfrm>
            <a:off x="627682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4"/>
          </p:nvPr>
        </p:nvSpPr>
        <p:spPr>
          <a:xfrm>
            <a:off x="627682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5"/>
          </p:nvPr>
        </p:nvSpPr>
        <p:spPr>
          <a:xfrm>
            <a:off x="719775" y="1201825"/>
            <a:ext cx="26925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6" hasCustomPrompt="1"/>
          </p:nvPr>
        </p:nvSpPr>
        <p:spPr>
          <a:xfrm>
            <a:off x="71977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7"/>
          </p:nvPr>
        </p:nvSpPr>
        <p:spPr>
          <a:xfrm>
            <a:off x="71977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8"/>
          </p:nvPr>
        </p:nvSpPr>
        <p:spPr>
          <a:xfrm>
            <a:off x="71977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7_1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1105350" y="-9600"/>
            <a:ext cx="6933300" cy="51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hasCustomPrompt="1"/>
          </p:nvPr>
        </p:nvSpPr>
        <p:spPr>
          <a:xfrm>
            <a:off x="13307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23382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21497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3"/>
          </p:nvPr>
        </p:nvSpPr>
        <p:spPr>
          <a:xfrm>
            <a:off x="1867054" y="723297"/>
            <a:ext cx="54099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" hasCustomPrompt="1"/>
          </p:nvPr>
        </p:nvSpPr>
        <p:spPr>
          <a:xfrm>
            <a:off x="13307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21497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21497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7" hasCustomPrompt="1"/>
          </p:nvPr>
        </p:nvSpPr>
        <p:spPr>
          <a:xfrm>
            <a:off x="13307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8"/>
          </p:nvPr>
        </p:nvSpPr>
        <p:spPr>
          <a:xfrm>
            <a:off x="21497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9"/>
          </p:nvPr>
        </p:nvSpPr>
        <p:spPr>
          <a:xfrm>
            <a:off x="21497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3" hasCustomPrompt="1"/>
          </p:nvPr>
        </p:nvSpPr>
        <p:spPr>
          <a:xfrm>
            <a:off x="46902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4"/>
          </p:nvPr>
        </p:nvSpPr>
        <p:spPr>
          <a:xfrm>
            <a:off x="550927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5"/>
          </p:nvPr>
        </p:nvSpPr>
        <p:spPr>
          <a:xfrm>
            <a:off x="55092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6" hasCustomPrompt="1"/>
          </p:nvPr>
        </p:nvSpPr>
        <p:spPr>
          <a:xfrm>
            <a:off x="46902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7"/>
          </p:nvPr>
        </p:nvSpPr>
        <p:spPr>
          <a:xfrm>
            <a:off x="55092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8"/>
          </p:nvPr>
        </p:nvSpPr>
        <p:spPr>
          <a:xfrm>
            <a:off x="55092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19" hasCustomPrompt="1"/>
          </p:nvPr>
        </p:nvSpPr>
        <p:spPr>
          <a:xfrm>
            <a:off x="46902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0"/>
          </p:nvPr>
        </p:nvSpPr>
        <p:spPr>
          <a:xfrm>
            <a:off x="55092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1"/>
          </p:nvPr>
        </p:nvSpPr>
        <p:spPr>
          <a:xfrm>
            <a:off x="55092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-371475" y="464675"/>
            <a:ext cx="10001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647475" y="1832700"/>
            <a:ext cx="58485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138675" y="3431425"/>
            <a:ext cx="3148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5" r:id="rId19"/>
    <p:sldLayoutId id="2147483676" r:id="rId20"/>
    <p:sldLayoutId id="2147483678" r:id="rId21"/>
    <p:sldLayoutId id="2147483680" r:id="rId22"/>
    <p:sldLayoutId id="2147483681" r:id="rId23"/>
    <p:sldLayoutId id="2147483682" r:id="rId24"/>
    <p:sldLayoutId id="2147483683" r:id="rId25"/>
    <p:sldLayoutId id="2147483685" r:id="rId26"/>
    <p:sldLayoutId id="2147483686" r:id="rId27"/>
    <p:sldLayoutId id="2147483688" r:id="rId28"/>
    <p:sldLayoutId id="2147483689" r:id="rId29"/>
    <p:sldLayoutId id="2147483690" r:id="rId30"/>
    <p:sldLayoutId id="2147483692" r:id="rId31"/>
    <p:sldLayoutId id="2147483693" r:id="rId32"/>
    <p:sldLayoutId id="2147483694" r:id="rId33"/>
    <p:sldLayoutId id="2147483695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google.com/url?sa=i&amp;url=https%3A%2F%2Fwww.istockphoto.com%2Fphotos%2Flisteria-monocytogenes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hyperlink" Target="https://microbe-canvas.com/Bacteria.php?p=1239" TargetMode="External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hyperlink" Target="https://www.google.com/url?sa=i&amp;url=https%3A%2F%2Fen.wikipedia.org%2Fwiki%2FEnterococcus_faecal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u.readthedocs.io/en/latest/tutorial.html#canu-the-comman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oconductor.org/packages/devel/bioc/vignettes/DESeq2/inst/doc/DESeq2.html#htseq-count-input" TargetMode="External"/><Relationship Id="rId5" Type="http://schemas.openxmlformats.org/officeDocument/2006/relationships/hyperlink" Target="https://support.illumina.com/bulletins/2016/04/fastq-files-explained.html" TargetMode="External"/><Relationship Id="rId4" Type="http://schemas.openxmlformats.org/officeDocument/2006/relationships/hyperlink" Target="https://cab.spbu.ru/files/release3.14.0/manua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ctrTitle"/>
          </p:nvPr>
        </p:nvSpPr>
        <p:spPr>
          <a:xfrm>
            <a:off x="3200400" y="757182"/>
            <a:ext cx="57721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Genome Assembly and Differential Expression of Enterococcus faecium E745</a:t>
            </a:r>
            <a:endParaRPr sz="3200" dirty="0"/>
          </a:p>
        </p:txBody>
      </p:sp>
      <p:sp>
        <p:nvSpPr>
          <p:cNvPr id="401" name="Google Shape;401;p59"/>
          <p:cNvSpPr txBox="1">
            <a:spLocks noGrp="1"/>
          </p:cNvSpPr>
          <p:nvPr>
            <p:ph type="subTitle" idx="1"/>
          </p:nvPr>
        </p:nvSpPr>
        <p:spPr>
          <a:xfrm>
            <a:off x="3861707" y="3410107"/>
            <a:ext cx="495572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/>
              <a:t>Paper I – RNA-</a:t>
            </a:r>
            <a:r>
              <a:rPr lang="sv-SE" sz="1400" dirty="0" err="1"/>
              <a:t>seq</a:t>
            </a:r>
            <a:r>
              <a:rPr lang="sv-SE" sz="1400" dirty="0"/>
              <a:t> and </a:t>
            </a:r>
            <a:r>
              <a:rPr lang="sv-SE" sz="1400" dirty="0" err="1"/>
              <a:t>Tn-seq</a:t>
            </a:r>
            <a:r>
              <a:rPr lang="sv-SE" sz="1400" dirty="0"/>
              <a:t> </a:t>
            </a:r>
            <a:r>
              <a:rPr lang="sv-SE" sz="1400" dirty="0" err="1"/>
              <a:t>reveal</a:t>
            </a:r>
            <a:r>
              <a:rPr lang="sv-SE" sz="1400" dirty="0"/>
              <a:t> </a:t>
            </a:r>
            <a:r>
              <a:rPr lang="sv-SE" sz="1400" dirty="0" err="1"/>
              <a:t>fitness</a:t>
            </a:r>
            <a:r>
              <a:rPr lang="sv-SE" sz="1400" dirty="0"/>
              <a:t> determinants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vancomycin-resistant</a:t>
            </a:r>
            <a:r>
              <a:rPr lang="sv-SE" sz="1400" dirty="0"/>
              <a:t> </a:t>
            </a:r>
            <a:r>
              <a:rPr lang="sv-SE" sz="1400" dirty="0" err="1"/>
              <a:t>Enterococcus</a:t>
            </a:r>
            <a:r>
              <a:rPr lang="sv-SE" sz="1400" dirty="0"/>
              <a:t> </a:t>
            </a:r>
            <a:r>
              <a:rPr lang="sv-SE" sz="1400" dirty="0" err="1"/>
              <a:t>faecium</a:t>
            </a:r>
            <a:r>
              <a:rPr lang="sv-SE" sz="1400" dirty="0"/>
              <a:t> </a:t>
            </a:r>
            <a:r>
              <a:rPr lang="sv-SE" sz="1400" dirty="0" err="1"/>
              <a:t>during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human serum (Zhang </a:t>
            </a:r>
            <a:r>
              <a:rPr lang="sv-SE" sz="1400" i="1" dirty="0"/>
              <a:t>et al. </a:t>
            </a:r>
            <a:r>
              <a:rPr lang="sv-SE" sz="1400" dirty="0"/>
              <a:t>2017)</a:t>
            </a:r>
            <a:endParaRPr sz="1400" dirty="0"/>
          </a:p>
        </p:txBody>
      </p:sp>
      <p:cxnSp>
        <p:nvCxnSpPr>
          <p:cNvPr id="402" name="Google Shape;402;p59"/>
          <p:cNvCxnSpPr/>
          <p:nvPr/>
        </p:nvCxnSpPr>
        <p:spPr>
          <a:xfrm rot="10800000" flipH="1">
            <a:off x="7149008" y="3073003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426536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MUMmerPlot</a:t>
            </a:r>
            <a:endParaRPr sz="2400"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43817" y="2425852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QUAST</a:t>
            </a:r>
            <a:endParaRPr sz="2400"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27983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BCF</a:t>
            </a:r>
            <a:endParaRPr sz="2400"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34B2BC4D-042F-A24E-99EC-45EF1526B16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C17422-A098-E44B-B1CE-06830562F0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BFCAD9C-8B17-EA45-91ED-9C8D9499C3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96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2" grpId="0" build="p"/>
      <p:bldP spid="4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90;p71">
            <a:extLst>
              <a:ext uri="{FF2B5EF4-FFF2-40B4-BE49-F238E27FC236}">
                <a16:creationId xmlns:a16="http://schemas.microsoft.com/office/drawing/2014/main" id="{F1F53277-7F99-B94E-9603-E014C9DA7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QUAST report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3A0E1-095D-A24B-AEAF-0EC085BB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67" y="572398"/>
            <a:ext cx="2497557" cy="1602858"/>
          </a:xfrm>
          <a:prstGeom prst="rect">
            <a:avLst/>
          </a:prstGeom>
        </p:spPr>
      </p:pic>
      <p:sp>
        <p:nvSpPr>
          <p:cNvPr id="6" name="Google Shape;496;p71">
            <a:extLst>
              <a:ext uri="{FF2B5EF4-FFF2-40B4-BE49-F238E27FC236}">
                <a16:creationId xmlns:a16="http://schemas.microsoft.com/office/drawing/2014/main" id="{A37D14A1-56A8-5548-8F7D-C5ED145D9B61}"/>
              </a:ext>
            </a:extLst>
          </p:cNvPr>
          <p:cNvSpPr txBox="1">
            <a:spLocks/>
          </p:cNvSpPr>
          <p:nvPr/>
        </p:nvSpPr>
        <p:spPr>
          <a:xfrm>
            <a:off x="90376" y="842251"/>
            <a:ext cx="419519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Article:</a:t>
            </a:r>
          </a:p>
          <a:p>
            <a:r>
              <a:rPr lang="en-GB" dirty="0">
                <a:solidFill>
                  <a:schemeClr val="tx1"/>
                </a:solidFill>
              </a:rPr>
              <a:t>1 circular chromosome: 2.764Mb</a:t>
            </a:r>
          </a:p>
          <a:p>
            <a:r>
              <a:rPr lang="en-GB" dirty="0">
                <a:solidFill>
                  <a:schemeClr val="tx1"/>
                </a:solidFill>
              </a:rPr>
              <a:t>6 plasmids: 9.3 - 223.7kbp</a:t>
            </a:r>
          </a:p>
          <a:p>
            <a:r>
              <a:rPr lang="en-GB" dirty="0">
                <a:solidFill>
                  <a:schemeClr val="tx1"/>
                </a:solidFill>
              </a:rPr>
              <a:t>3095 predicted coding sequences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59D42-ADD6-FD4F-9CC3-149DBA14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" y="2221400"/>
            <a:ext cx="6985127" cy="2158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A08874-EA56-FE43-813D-B9951875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41" y="1624620"/>
            <a:ext cx="9144000" cy="2745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Annotation</a:t>
            </a:r>
            <a:br>
              <a:rPr lang="en" sz="6600" dirty="0"/>
            </a:br>
            <a:r>
              <a:rPr lang="en" sz="4400" dirty="0" err="1"/>
              <a:t>Prokka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1942567" y="77778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Prokka</a:t>
            </a:r>
            <a:r>
              <a:rPr lang="en" dirty="0"/>
              <a:t> annotation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5406075" y="144438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2472071" y="519967"/>
            <a:ext cx="6581552" cy="4103566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463;p67">
            <a:extLst>
              <a:ext uri="{FF2B5EF4-FFF2-40B4-BE49-F238E27FC236}">
                <a16:creationId xmlns:a16="http://schemas.microsoft.com/office/drawing/2014/main" id="{E531138B-E686-D144-8E70-544ABBCB9113}"/>
              </a:ext>
            </a:extLst>
          </p:cNvPr>
          <p:cNvSpPr txBox="1">
            <a:spLocks/>
          </p:cNvSpPr>
          <p:nvPr/>
        </p:nvSpPr>
        <p:spPr>
          <a:xfrm>
            <a:off x="478465" y="1409441"/>
            <a:ext cx="1993606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Findings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rRNA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tmRNA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bg1">
                    <a:lumMod val="50000"/>
                  </a:schemeClr>
                </a:solidFill>
              </a:rPr>
              <a:t>CDS </a:t>
            </a:r>
            <a:r>
              <a:rPr lang="sv-SE" sz="1800" b="1" dirty="0">
                <a:solidFill>
                  <a:schemeClr val="bg1">
                    <a:lumMod val="50000"/>
                  </a:schemeClr>
                </a:solidFill>
              </a:rPr>
              <a:t>(3126)</a:t>
            </a:r>
          </a:p>
        </p:txBody>
      </p: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4864358" y="3382997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(Artemis)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A6C08-7B54-6740-A57E-DBBCF77E3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2" b="57701"/>
          <a:stretch/>
        </p:blipFill>
        <p:spPr>
          <a:xfrm>
            <a:off x="2822331" y="1687006"/>
            <a:ext cx="5843204" cy="1134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D9E83-7556-F84F-844A-468A1A72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51" b="10159"/>
          <a:stretch/>
        </p:blipFill>
        <p:spPr>
          <a:xfrm>
            <a:off x="2822331" y="2850084"/>
            <a:ext cx="5843204" cy="563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Synteny</a:t>
            </a:r>
            <a:br>
              <a:rPr lang="en" sz="6600" dirty="0"/>
            </a:br>
            <a:r>
              <a:rPr lang="en" sz="2000" dirty="0"/>
              <a:t>Align, compare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3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270687" y="595655"/>
            <a:ext cx="478726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 – E. faecium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</a:t>
            </a:r>
            <a:r>
              <a:rPr lang="en" dirty="0" err="1"/>
              <a:t>casseliflavus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L. monocytogenes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faecalis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78125" y="1255364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47 Listeria Monocytogenes Stock Photos, Pictures &amp; Royalty-Free Images">
            <a:extLst>
              <a:ext uri="{FF2B5EF4-FFF2-40B4-BE49-F238E27FC236}">
                <a16:creationId xmlns:a16="http://schemas.microsoft.com/office/drawing/2014/main" id="{5822D4A0-9EF0-404B-8C7D-A45A6426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7" b="92647" l="9804" r="89706">
                        <a14:foregroundMark x1="51144" y1="8007" x2="51144" y2="8007"/>
                        <a14:foregroundMark x1="54248" y1="91340" x2="54248" y2="91340"/>
                        <a14:foregroundMark x1="54575" y1="92647" x2="54575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7258">
            <a:off x="6504939" y="1400090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20FB04-B35F-8740-BDBB-C737222098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FECCE2-8AD2-5C4E-99CF-A6392C0A345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2" name="Picture 8" descr="Enterococcus casseliflavus">
            <a:extLst>
              <a:ext uri="{FF2B5EF4-FFF2-40B4-BE49-F238E27FC236}">
                <a16:creationId xmlns:a16="http://schemas.microsoft.com/office/drawing/2014/main" id="{6111D431-E718-6945-9746-1211CAF4F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27" b="52273" l="4000" r="38000">
                        <a14:foregroundMark x1="24286" y1="7727" x2="24286" y2="7727"/>
                        <a14:foregroundMark x1="10000" y1="10455" x2="10000" y2="10455"/>
                        <a14:foregroundMark x1="36571" y1="18636" x2="36571" y2="18636"/>
                        <a14:foregroundMark x1="38000" y1="42273" x2="38000" y2="42273"/>
                        <a14:backgroundMark x1="12000" y1="25455" x2="12000" y2="25455"/>
                        <a14:backgroundMark x1="10571" y1="19091" x2="10571" y2="19091"/>
                        <a14:backgroundMark x1="19143" y1="24091" x2="19143" y2="24091"/>
                        <a14:backgroundMark x1="24286" y1="23182" x2="24286" y2="23182"/>
                        <a14:backgroundMark x1="19429" y1="35000" x2="19429" y2="35000"/>
                        <a14:backgroundMark x1="22857" y1="47273" x2="22857" y2="47273"/>
                        <a14:backgroundMark x1="30286" y1="44545" x2="30286" y2="4454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5" r="57531" b="42265"/>
          <a:stretch/>
        </p:blipFill>
        <p:spPr bwMode="auto">
          <a:xfrm>
            <a:off x="3815326" y="1385687"/>
            <a:ext cx="1434612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terococcus faecalis - Wikipedia">
            <a:extLst>
              <a:ext uri="{FF2B5EF4-FFF2-40B4-BE49-F238E27FC236}">
                <a16:creationId xmlns:a16="http://schemas.microsoft.com/office/drawing/2014/main" id="{0F87B840-9C56-4747-B8FB-8D41D510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89" b="89993" l="8532" r="89932">
                        <a14:foregroundMark x1="60495" y1="7889" x2="60495" y2="7889"/>
                        <a14:foregroundMark x1="8532" y1="64134" x2="8532" y2="64134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8209">
            <a:off x="1339084" y="1474735"/>
            <a:ext cx="992586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20772202" flipH="1">
            <a:off x="6739156" y="388714"/>
            <a:ext cx="1289764" cy="120359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8541274-C195-524B-A88D-25BF6AB8E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751" y="3033655"/>
            <a:ext cx="2693860" cy="1077544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A91982-607C-F34E-8C93-2DA9FBAD7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898" y="3016317"/>
            <a:ext cx="2827677" cy="1131071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152716-5CC9-9640-8AD6-CB4377C01F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106" y="3033655"/>
            <a:ext cx="2693860" cy="1077544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89035" y="3934762"/>
            <a:ext cx="7965932" cy="944151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  <a:p>
            <a:endParaRPr lang="en-SE" sz="300" dirty="0"/>
          </a:p>
          <a:p>
            <a:pPr marL="0" lvl="0" indent="0" algn="r"/>
            <a:r>
              <a:rPr lang="en-SE" sz="700" dirty="0"/>
              <a:t>(Photos: </a:t>
            </a:r>
            <a:r>
              <a:rPr lang="sv-SE" sz="700" dirty="0">
                <a:hlinkClick r:id="rId14"/>
              </a:rPr>
              <a:t>https://www.google.com/url?sa=i&amp;url=https%3A%2F%2Fen.wikipedia.org%2Fwiki%2FEnterococcus_faecalis</a:t>
            </a:r>
            <a:endParaRPr lang="sv-SE" sz="700" dirty="0"/>
          </a:p>
          <a:p>
            <a:pPr marL="0" lvl="0" indent="0" algn="r"/>
            <a:r>
              <a:rPr lang="en-GB" sz="700" dirty="0">
                <a:hlinkClick r:id="rId15"/>
              </a:rPr>
              <a:t>https://microbe-canvas.com/Bacteria.php?p=1239</a:t>
            </a:r>
            <a:endParaRPr lang="en-GB" sz="700" dirty="0"/>
          </a:p>
          <a:p>
            <a:pPr marL="0" lvl="0" indent="0" algn="r"/>
            <a:r>
              <a:rPr lang="en-GB" sz="700" dirty="0">
                <a:hlinkClick r:id="rId16"/>
              </a:rPr>
              <a:t>https://www.google.com/url?sa=i&amp;url=https%3A%2F%2Fwww.istockphoto.com%2Fphotos%2Flisteria-monocytogenes</a:t>
            </a:r>
            <a:r>
              <a:rPr lang="en-GB" sz="700" dirty="0"/>
              <a:t>)</a:t>
            </a:r>
          </a:p>
          <a:p>
            <a:pPr marL="0" lvl="0" indent="0" algn="r"/>
            <a:endParaRPr lang="en-GB"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641839" y="633615"/>
            <a:ext cx="7860322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0050" y="130107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94167" y="4031113"/>
            <a:ext cx="6351815" cy="847800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353304" flipH="1">
            <a:off x="7300253" y="698417"/>
            <a:ext cx="1289764" cy="1203595"/>
          </a:xfrm>
          <a:prstGeom prst="rect">
            <a:avLst/>
          </a:prstGeom>
        </p:spPr>
      </p:pic>
      <p:sp>
        <p:nvSpPr>
          <p:cNvPr id="23" name="Google Shape;495;p71">
            <a:extLst>
              <a:ext uri="{FF2B5EF4-FFF2-40B4-BE49-F238E27FC236}">
                <a16:creationId xmlns:a16="http://schemas.microsoft.com/office/drawing/2014/main" id="{D818A44D-D527-4C4A-AB0A-8CDFF124A48F}"/>
              </a:ext>
            </a:extLst>
          </p:cNvPr>
          <p:cNvSpPr txBox="1">
            <a:spLocks/>
          </p:cNvSpPr>
          <p:nvPr/>
        </p:nvSpPr>
        <p:spPr>
          <a:xfrm>
            <a:off x="2077072" y="1501128"/>
            <a:ext cx="49860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GB" dirty="0"/>
              <a:t>E. faecium E745 vs Reference E. faecium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2924E-F5B5-8A44-A2D9-27C83C70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18532935" flipH="1">
            <a:off x="7130203" y="1131797"/>
            <a:ext cx="1289764" cy="1203595"/>
          </a:xfrm>
          <a:prstGeom prst="rect">
            <a:avLst/>
          </a:prstGeom>
        </p:spPr>
      </p:pic>
      <p:pic>
        <p:nvPicPr>
          <p:cNvPr id="15" name="Picture 14" descr="A picture containing text, screenshot, computer, display&#10;&#10;Description automatically generated">
            <a:extLst>
              <a:ext uri="{FF2B5EF4-FFF2-40B4-BE49-F238E27FC236}">
                <a16:creationId xmlns:a16="http://schemas.microsoft.com/office/drawing/2014/main" id="{4E5BC2D8-D0D9-234E-9662-F21A8529F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04" y="1940448"/>
            <a:ext cx="5838092" cy="23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93935" y="1702384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Transcriptomics</a:t>
            </a:r>
            <a:br>
              <a:rPr lang="en" sz="6600" dirty="0"/>
            </a:br>
            <a:r>
              <a:rPr lang="en" sz="2000" dirty="0"/>
              <a:t>Mapping, counting reads, compare</a:t>
            </a:r>
            <a:br>
              <a:rPr lang="en" sz="2000" dirty="0"/>
            </a:br>
            <a:r>
              <a:rPr lang="en" sz="2000" dirty="0"/>
              <a:t>E. faecium in Medium vs Serum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1914206" y="896658"/>
            <a:ext cx="531558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RNA seq </a:t>
            </a:r>
            <a:br>
              <a:rPr lang="en" dirty="0"/>
            </a:br>
            <a:r>
              <a:rPr lang="en" dirty="0"/>
              <a:t>(Medium vs Serum)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7500" y="2211395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HTSeq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969440" y="2070450"/>
            <a:ext cx="2096333" cy="473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RStudio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02499" y="2854597"/>
            <a:ext cx="2030217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Differential expression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Plots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13359" y="2856883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Count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transcripts </a:t>
            </a:r>
            <a:r>
              <a:rPr lang="sv-SE" dirty="0" err="1"/>
              <a:t>mapped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each</a:t>
            </a:r>
            <a:r>
              <a:rPr lang="sv-SE" dirty="0"/>
              <a:t> gene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949407" y="2082213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BWA </a:t>
            </a:r>
            <a:r>
              <a:rPr lang="en" sz="1400" dirty="0"/>
              <a:t>(index, mem)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Samtools</a:t>
            </a:r>
            <a:r>
              <a:rPr lang="en" dirty="0"/>
              <a:t> </a:t>
            </a:r>
            <a:r>
              <a:rPr lang="en" sz="1400" dirty="0"/>
              <a:t>(sort, index)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1111284" y="2854597"/>
            <a:ext cx="201913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RNA reads onto genome assembly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93842" y="1639317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528156" y="1857934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949407" y="1842128"/>
            <a:ext cx="2420857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5915607" y="1831497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2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Results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1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33784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Overview</a:t>
            </a:r>
            <a:endParaRPr sz="4000" dirty="0"/>
          </a:p>
        </p:txBody>
      </p:sp>
      <p:sp>
        <p:nvSpPr>
          <p:cNvPr id="6" name="Google Shape;699;p86">
            <a:extLst>
              <a:ext uri="{FF2B5EF4-FFF2-40B4-BE49-F238E27FC236}">
                <a16:creationId xmlns:a16="http://schemas.microsoft.com/office/drawing/2014/main" id="{A3C80125-22EC-484F-8F9F-1A80F4BE1B97}"/>
              </a:ext>
            </a:extLst>
          </p:cNvPr>
          <p:cNvSpPr txBox="1">
            <a:spLocks/>
          </p:cNvSpPr>
          <p:nvPr/>
        </p:nvSpPr>
        <p:spPr>
          <a:xfrm>
            <a:off x="1757400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Introduction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Background and aim of study</a:t>
            </a:r>
            <a:endParaRPr lang="en-GB" sz="1400" dirty="0"/>
          </a:p>
        </p:txBody>
      </p:sp>
      <p:sp>
        <p:nvSpPr>
          <p:cNvPr id="8" name="Google Shape;699;p86">
            <a:extLst>
              <a:ext uri="{FF2B5EF4-FFF2-40B4-BE49-F238E27FC236}">
                <a16:creationId xmlns:a16="http://schemas.microsoft.com/office/drawing/2014/main" id="{B5D2E8BE-80FC-E346-8C66-727BC1B04091}"/>
              </a:ext>
            </a:extLst>
          </p:cNvPr>
          <p:cNvSpPr txBox="1">
            <a:spLocks/>
          </p:cNvSpPr>
          <p:nvPr/>
        </p:nvSpPr>
        <p:spPr>
          <a:xfrm>
            <a:off x="1089932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01</a:t>
            </a:r>
          </a:p>
        </p:txBody>
      </p:sp>
      <p:sp>
        <p:nvSpPr>
          <p:cNvPr id="9" name="Google Shape;699;p86">
            <a:extLst>
              <a:ext uri="{FF2B5EF4-FFF2-40B4-BE49-F238E27FC236}">
                <a16:creationId xmlns:a16="http://schemas.microsoft.com/office/drawing/2014/main" id="{16224D96-3A6D-CE43-8C29-22023788D4F2}"/>
              </a:ext>
            </a:extLst>
          </p:cNvPr>
          <p:cNvSpPr txBox="1">
            <a:spLocks/>
          </p:cNvSpPr>
          <p:nvPr/>
        </p:nvSpPr>
        <p:spPr>
          <a:xfrm>
            <a:off x="1757400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 err="1">
                <a:solidFill>
                  <a:schemeClr val="dk2"/>
                </a:solidFill>
              </a:rPr>
              <a:t>Preprocessing</a:t>
            </a:r>
            <a:endParaRPr lang="en-GB" sz="2400" dirty="0">
              <a:solidFill>
                <a:schemeClr val="dk2"/>
              </a:solidFill>
            </a:endParaRP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Quality control, trimming</a:t>
            </a:r>
            <a:endParaRPr lang="en-GB" sz="1400" dirty="0"/>
          </a:p>
        </p:txBody>
      </p:sp>
      <p:sp>
        <p:nvSpPr>
          <p:cNvPr id="10" name="Google Shape;699;p86">
            <a:extLst>
              <a:ext uri="{FF2B5EF4-FFF2-40B4-BE49-F238E27FC236}">
                <a16:creationId xmlns:a16="http://schemas.microsoft.com/office/drawing/2014/main" id="{AEBE1337-C8C7-CB44-ACE8-4D5CC4C8803E}"/>
              </a:ext>
            </a:extLst>
          </p:cNvPr>
          <p:cNvSpPr txBox="1">
            <a:spLocks/>
          </p:cNvSpPr>
          <p:nvPr/>
        </p:nvSpPr>
        <p:spPr>
          <a:xfrm>
            <a:off x="1089932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02</a:t>
            </a:r>
          </a:p>
        </p:txBody>
      </p:sp>
      <p:sp>
        <p:nvSpPr>
          <p:cNvPr id="11" name="Google Shape;699;p86">
            <a:extLst>
              <a:ext uri="{FF2B5EF4-FFF2-40B4-BE49-F238E27FC236}">
                <a16:creationId xmlns:a16="http://schemas.microsoft.com/office/drawing/2014/main" id="{93094722-9DC1-C542-9A91-7134EA529462}"/>
              </a:ext>
            </a:extLst>
          </p:cNvPr>
          <p:cNvSpPr txBox="1">
            <a:spLocks/>
          </p:cNvSpPr>
          <p:nvPr/>
        </p:nvSpPr>
        <p:spPr>
          <a:xfrm>
            <a:off x="1757400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Assembly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Different assemblers</a:t>
            </a:r>
            <a:endParaRPr lang="en-GB" sz="1400" dirty="0"/>
          </a:p>
        </p:txBody>
      </p:sp>
      <p:sp>
        <p:nvSpPr>
          <p:cNvPr id="12" name="Google Shape;699;p86">
            <a:extLst>
              <a:ext uri="{FF2B5EF4-FFF2-40B4-BE49-F238E27FC236}">
                <a16:creationId xmlns:a16="http://schemas.microsoft.com/office/drawing/2014/main" id="{8AA04F08-1969-7948-92E6-924FFDEF4DCD}"/>
              </a:ext>
            </a:extLst>
          </p:cNvPr>
          <p:cNvSpPr txBox="1">
            <a:spLocks/>
          </p:cNvSpPr>
          <p:nvPr/>
        </p:nvSpPr>
        <p:spPr>
          <a:xfrm>
            <a:off x="1138237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13" name="Google Shape;699;p86">
            <a:extLst>
              <a:ext uri="{FF2B5EF4-FFF2-40B4-BE49-F238E27FC236}">
                <a16:creationId xmlns:a16="http://schemas.microsoft.com/office/drawing/2014/main" id="{C982A23C-F4B2-8B49-8C96-EE7D9998B4A4}"/>
              </a:ext>
            </a:extLst>
          </p:cNvPr>
          <p:cNvSpPr txBox="1">
            <a:spLocks/>
          </p:cNvSpPr>
          <p:nvPr/>
        </p:nvSpPr>
        <p:spPr>
          <a:xfrm>
            <a:off x="1757400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Annotation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Finding genes</a:t>
            </a:r>
            <a:endParaRPr lang="en-GB" sz="1400" dirty="0"/>
          </a:p>
        </p:txBody>
      </p:sp>
      <p:sp>
        <p:nvSpPr>
          <p:cNvPr id="14" name="Google Shape;699;p86">
            <a:extLst>
              <a:ext uri="{FF2B5EF4-FFF2-40B4-BE49-F238E27FC236}">
                <a16:creationId xmlns:a16="http://schemas.microsoft.com/office/drawing/2014/main" id="{A533D7BC-2024-AD4B-88CD-482390587B22}"/>
              </a:ext>
            </a:extLst>
          </p:cNvPr>
          <p:cNvSpPr txBox="1">
            <a:spLocks/>
          </p:cNvSpPr>
          <p:nvPr/>
        </p:nvSpPr>
        <p:spPr>
          <a:xfrm>
            <a:off x="1138237" y="413174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04</a:t>
            </a:r>
          </a:p>
        </p:txBody>
      </p:sp>
      <p:sp>
        <p:nvSpPr>
          <p:cNvPr id="17" name="Google Shape;699;p86">
            <a:extLst>
              <a:ext uri="{FF2B5EF4-FFF2-40B4-BE49-F238E27FC236}">
                <a16:creationId xmlns:a16="http://schemas.microsoft.com/office/drawing/2014/main" id="{DC160CCC-A45C-E346-BD0A-F4B2FF4B169D}"/>
              </a:ext>
            </a:extLst>
          </p:cNvPr>
          <p:cNvSpPr txBox="1">
            <a:spLocks/>
          </p:cNvSpPr>
          <p:nvPr/>
        </p:nvSpPr>
        <p:spPr>
          <a:xfrm>
            <a:off x="5181636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/>
              <a:t>Synteny</a:t>
            </a:r>
          </a:p>
          <a:p>
            <a:pPr algn="l"/>
            <a:r>
              <a:rPr lang="en-GB" sz="1600" dirty="0"/>
              <a:t>Aligning different species</a:t>
            </a:r>
            <a:endParaRPr lang="en-GB" sz="1400" dirty="0"/>
          </a:p>
        </p:txBody>
      </p:sp>
      <p:sp>
        <p:nvSpPr>
          <p:cNvPr id="18" name="Google Shape;699;p86">
            <a:extLst>
              <a:ext uri="{FF2B5EF4-FFF2-40B4-BE49-F238E27FC236}">
                <a16:creationId xmlns:a16="http://schemas.microsoft.com/office/drawing/2014/main" id="{9F5ED4B6-4414-F74D-87A1-12F3471636ED}"/>
              </a:ext>
            </a:extLst>
          </p:cNvPr>
          <p:cNvSpPr txBox="1">
            <a:spLocks/>
          </p:cNvSpPr>
          <p:nvPr/>
        </p:nvSpPr>
        <p:spPr>
          <a:xfrm>
            <a:off x="4514168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05</a:t>
            </a:r>
          </a:p>
        </p:txBody>
      </p:sp>
      <p:sp>
        <p:nvSpPr>
          <p:cNvPr id="19" name="Google Shape;699;p86">
            <a:extLst>
              <a:ext uri="{FF2B5EF4-FFF2-40B4-BE49-F238E27FC236}">
                <a16:creationId xmlns:a16="http://schemas.microsoft.com/office/drawing/2014/main" id="{9161BB68-3117-0D4A-B0CE-F59BEDD2190D}"/>
              </a:ext>
            </a:extLst>
          </p:cNvPr>
          <p:cNvSpPr txBox="1">
            <a:spLocks/>
          </p:cNvSpPr>
          <p:nvPr/>
        </p:nvSpPr>
        <p:spPr>
          <a:xfrm>
            <a:off x="5181636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Transcriptomics</a:t>
            </a:r>
          </a:p>
          <a:p>
            <a:pPr algn="l"/>
            <a:r>
              <a:rPr lang="en-GB" sz="1200" dirty="0">
                <a:solidFill>
                  <a:schemeClr val="dk2"/>
                </a:solidFill>
              </a:rPr>
              <a:t>Mapping, counting, comparing RNA</a:t>
            </a:r>
            <a:endParaRPr lang="en-GB" sz="1200" dirty="0"/>
          </a:p>
        </p:txBody>
      </p:sp>
      <p:sp>
        <p:nvSpPr>
          <p:cNvPr id="20" name="Google Shape;699;p86">
            <a:extLst>
              <a:ext uri="{FF2B5EF4-FFF2-40B4-BE49-F238E27FC236}">
                <a16:creationId xmlns:a16="http://schemas.microsoft.com/office/drawing/2014/main" id="{BEAF180E-A6DE-A740-8292-FC050D6DA527}"/>
              </a:ext>
            </a:extLst>
          </p:cNvPr>
          <p:cNvSpPr txBox="1">
            <a:spLocks/>
          </p:cNvSpPr>
          <p:nvPr/>
        </p:nvSpPr>
        <p:spPr>
          <a:xfrm>
            <a:off x="4514168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06</a:t>
            </a:r>
          </a:p>
        </p:txBody>
      </p:sp>
      <p:sp>
        <p:nvSpPr>
          <p:cNvPr id="21" name="Google Shape;699;p86">
            <a:extLst>
              <a:ext uri="{FF2B5EF4-FFF2-40B4-BE49-F238E27FC236}">
                <a16:creationId xmlns:a16="http://schemas.microsoft.com/office/drawing/2014/main" id="{DA5E09AC-1D30-D148-8E35-41A1D19A1A10}"/>
              </a:ext>
            </a:extLst>
          </p:cNvPr>
          <p:cNvSpPr txBox="1">
            <a:spLocks/>
          </p:cNvSpPr>
          <p:nvPr/>
        </p:nvSpPr>
        <p:spPr>
          <a:xfrm>
            <a:off x="5181636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Results</a:t>
            </a:r>
          </a:p>
        </p:txBody>
      </p:sp>
      <p:sp>
        <p:nvSpPr>
          <p:cNvPr id="22" name="Google Shape;699;p86">
            <a:extLst>
              <a:ext uri="{FF2B5EF4-FFF2-40B4-BE49-F238E27FC236}">
                <a16:creationId xmlns:a16="http://schemas.microsoft.com/office/drawing/2014/main" id="{1EA98B72-A247-4543-850F-9A305B75E56B}"/>
              </a:ext>
            </a:extLst>
          </p:cNvPr>
          <p:cNvSpPr txBox="1">
            <a:spLocks/>
          </p:cNvSpPr>
          <p:nvPr/>
        </p:nvSpPr>
        <p:spPr>
          <a:xfrm>
            <a:off x="4562473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07</a:t>
            </a:r>
          </a:p>
        </p:txBody>
      </p:sp>
      <p:sp>
        <p:nvSpPr>
          <p:cNvPr id="23" name="Google Shape;699;p86">
            <a:extLst>
              <a:ext uri="{FF2B5EF4-FFF2-40B4-BE49-F238E27FC236}">
                <a16:creationId xmlns:a16="http://schemas.microsoft.com/office/drawing/2014/main" id="{85D4DE14-CA87-D140-8D67-88E92E834F81}"/>
              </a:ext>
            </a:extLst>
          </p:cNvPr>
          <p:cNvSpPr txBox="1">
            <a:spLocks/>
          </p:cNvSpPr>
          <p:nvPr/>
        </p:nvSpPr>
        <p:spPr>
          <a:xfrm>
            <a:off x="5181636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Conclusions</a:t>
            </a:r>
          </a:p>
        </p:txBody>
      </p:sp>
      <p:sp>
        <p:nvSpPr>
          <p:cNvPr id="24" name="Google Shape;699;p86">
            <a:extLst>
              <a:ext uri="{FF2B5EF4-FFF2-40B4-BE49-F238E27FC236}">
                <a16:creationId xmlns:a16="http://schemas.microsoft.com/office/drawing/2014/main" id="{55273498-A67C-D541-9AC0-F435F0E6BE64}"/>
              </a:ext>
            </a:extLst>
          </p:cNvPr>
          <p:cNvSpPr txBox="1">
            <a:spLocks/>
          </p:cNvSpPr>
          <p:nvPr/>
        </p:nvSpPr>
        <p:spPr>
          <a:xfrm>
            <a:off x="4562473" y="414296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17CD-424E-B84E-A364-6EA2A7C3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73" y="1177755"/>
            <a:ext cx="3367455" cy="2231069"/>
          </a:xfrm>
          <a:prstGeom prst="rect">
            <a:avLst/>
          </a:prstGeom>
        </p:spPr>
      </p:pic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B2007-9373-C445-93D9-963FB1E6E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04" y="1222357"/>
            <a:ext cx="3367455" cy="2231069"/>
          </a:xfrm>
          <a:prstGeom prst="rect">
            <a:avLst/>
          </a:prstGeom>
        </p:spPr>
      </p:pic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932688" y="3265010"/>
            <a:ext cx="7004303" cy="510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3216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transcription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1216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upregulated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and 1212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down-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Log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fold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change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vs LFC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shrinkage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714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BF7FE62-E6AA-524D-8093-9E78196C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5" y="1404545"/>
            <a:ext cx="3389333" cy="2245564"/>
          </a:xfrm>
          <a:prstGeom prst="rect">
            <a:avLst/>
          </a:prstGeom>
        </p:spPr>
      </p:pic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-1226499" y="4000948"/>
            <a:ext cx="474781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rate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discovery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adjustment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D3289B-2025-FA4F-A8A5-F8BA74DBBAC1}"/>
              </a:ext>
            </a:extLst>
          </p:cNvPr>
          <p:cNvSpPr/>
          <p:nvPr/>
        </p:nvSpPr>
        <p:spPr>
          <a:xfrm>
            <a:off x="3253153" y="1349811"/>
            <a:ext cx="536331" cy="17714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196CF-8464-D645-89E3-242487B7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02" y="1269943"/>
            <a:ext cx="4180041" cy="23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0" y="963750"/>
            <a:ext cx="91440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1.2 &#10;1.0 &#10;0.8 &#10;0.6 &#10;0.4 &#10;0.2 &#10;inoculum &#10;• serum 24 h &#10;pyrK_ 2: G m &#10;D BHI 24 h &#10;many 2 ">
            <a:extLst>
              <a:ext uri="{FF2B5EF4-FFF2-40B4-BE49-F238E27FC236}">
                <a16:creationId xmlns:a16="http://schemas.microsoft.com/office/drawing/2014/main" id="{52EEBD8C-DBEC-B444-B77B-C24F382D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0" y="1153683"/>
            <a:ext cx="4097683" cy="25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63;p67">
            <a:extLst>
              <a:ext uri="{FF2B5EF4-FFF2-40B4-BE49-F238E27FC236}">
                <a16:creationId xmlns:a16="http://schemas.microsoft.com/office/drawing/2014/main" id="{6FA4D94F-3CD2-4240-BF24-574D884D5A0E}"/>
              </a:ext>
            </a:extLst>
          </p:cNvPr>
          <p:cNvSpPr txBox="1">
            <a:spLocks/>
          </p:cNvSpPr>
          <p:nvPr/>
        </p:nvSpPr>
        <p:spPr>
          <a:xfrm>
            <a:off x="5077226" y="3780561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Diagram from Zhang </a:t>
            </a:r>
            <a:r>
              <a:rPr lang="sv-SE" sz="1100" i="1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2017</a:t>
            </a:r>
          </a:p>
        </p:txBody>
      </p:sp>
      <p:sp>
        <p:nvSpPr>
          <p:cNvPr id="10" name="Google Shape;463;p67">
            <a:extLst>
              <a:ext uri="{FF2B5EF4-FFF2-40B4-BE49-F238E27FC236}">
                <a16:creationId xmlns:a16="http://schemas.microsoft.com/office/drawing/2014/main" id="{DCD07471-329F-C74F-A8E6-85D66B93F262}"/>
              </a:ext>
            </a:extLst>
          </p:cNvPr>
          <p:cNvSpPr txBox="1">
            <a:spLocks/>
          </p:cNvSpPr>
          <p:nvPr/>
        </p:nvSpPr>
        <p:spPr>
          <a:xfrm>
            <a:off x="265597" y="1472609"/>
            <a:ext cx="4195200" cy="26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Example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genes: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pyrK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purH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purD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Showing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mutant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survivors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24h in serum and medium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Significant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negative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viability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serum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992499"/>
            <a:ext cx="5298242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targets</a:t>
            </a:r>
            <a:r>
              <a:rPr lang="sv-SE" dirty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sv-SE" dirty="0"/>
              <a:t>Genes </a:t>
            </a:r>
            <a:r>
              <a:rPr lang="sv-SE" dirty="0" err="1"/>
              <a:t>involved</a:t>
            </a:r>
            <a:r>
              <a:rPr lang="sv-SE" dirty="0"/>
              <a:t> in the </a:t>
            </a:r>
            <a:r>
              <a:rPr lang="sv-SE" dirty="0" err="1"/>
              <a:t>nucleotide</a:t>
            </a:r>
            <a:r>
              <a:rPr lang="sv-SE" dirty="0"/>
              <a:t> </a:t>
            </a:r>
            <a:r>
              <a:rPr lang="sv-SE" dirty="0" err="1"/>
              <a:t>synthesis</a:t>
            </a:r>
            <a:r>
              <a:rPr lang="sv-SE" dirty="0"/>
              <a:t> </a:t>
            </a:r>
            <a:r>
              <a:rPr lang="sv-SE" dirty="0" err="1"/>
              <a:t>pathway</a:t>
            </a:r>
            <a:r>
              <a:rPr lang="sv-SE" dirty="0"/>
              <a:t>: </a:t>
            </a:r>
            <a:r>
              <a:rPr lang="sv-SE" dirty="0" err="1"/>
              <a:t>purS</a:t>
            </a:r>
            <a:r>
              <a:rPr lang="sv-SE" dirty="0"/>
              <a:t>, </a:t>
            </a:r>
            <a:r>
              <a:rPr lang="sv-SE" dirty="0" err="1"/>
              <a:t>purQ</a:t>
            </a:r>
            <a:r>
              <a:rPr lang="sv-SE" dirty="0"/>
              <a:t>, </a:t>
            </a:r>
            <a:r>
              <a:rPr lang="sv-SE" dirty="0" err="1"/>
              <a:t>purC</a:t>
            </a:r>
            <a:r>
              <a:rPr lang="sv-SE" dirty="0"/>
              <a:t>, </a:t>
            </a:r>
            <a:r>
              <a:rPr lang="sv-SE" dirty="0" err="1"/>
              <a:t>purL</a:t>
            </a:r>
            <a:r>
              <a:rPr lang="sv-SE" dirty="0"/>
              <a:t>, </a:t>
            </a:r>
            <a:r>
              <a:rPr lang="sv-SE" dirty="0" err="1"/>
              <a:t>purF</a:t>
            </a:r>
            <a:r>
              <a:rPr lang="sv-SE" dirty="0"/>
              <a:t>, </a:t>
            </a:r>
            <a:r>
              <a:rPr lang="sv-SE" dirty="0" err="1"/>
              <a:t>purM</a:t>
            </a:r>
            <a:r>
              <a:rPr lang="sv-SE" dirty="0"/>
              <a:t>, </a:t>
            </a:r>
            <a:r>
              <a:rPr lang="sv-SE" dirty="0" err="1"/>
              <a:t>purH</a:t>
            </a:r>
            <a:r>
              <a:rPr lang="sv-SE" dirty="0"/>
              <a:t>, </a:t>
            </a:r>
            <a:r>
              <a:rPr lang="sv-SE" dirty="0" err="1"/>
              <a:t>purD</a:t>
            </a:r>
            <a:r>
              <a:rPr lang="sv-SE" dirty="0"/>
              <a:t>, </a:t>
            </a:r>
            <a:r>
              <a:rPr lang="sv-SE" dirty="0" err="1"/>
              <a:t>purN</a:t>
            </a:r>
            <a:r>
              <a:rPr lang="sv-SE" dirty="0"/>
              <a:t> (and </a:t>
            </a:r>
            <a:r>
              <a:rPr lang="sv-SE" dirty="0" err="1"/>
              <a:t>carbohydrate</a:t>
            </a:r>
            <a:r>
              <a:rPr lang="sv-SE" dirty="0"/>
              <a:t> metabolism </a:t>
            </a:r>
            <a:r>
              <a:rPr lang="sv-SE" dirty="0" err="1"/>
              <a:t>manY</a:t>
            </a:r>
            <a:r>
              <a:rPr lang="sv-SE" dirty="0"/>
              <a:t>, </a:t>
            </a:r>
            <a:r>
              <a:rPr lang="sv-SE" dirty="0" err="1"/>
              <a:t>manZ</a:t>
            </a:r>
            <a:r>
              <a:rPr lang="sv-SE" dirty="0"/>
              <a:t>. </a:t>
            </a:r>
            <a:r>
              <a:rPr lang="sv-SE" dirty="0" err="1"/>
              <a:t>Tn-seq</a:t>
            </a:r>
            <a:r>
              <a:rPr lang="sv-SE" dirty="0"/>
              <a:t>)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964;p135">
            <a:extLst>
              <a:ext uri="{FF2B5EF4-FFF2-40B4-BE49-F238E27FC236}">
                <a16:creationId xmlns:a16="http://schemas.microsoft.com/office/drawing/2014/main" id="{7596588D-7A0A-C849-9A0D-AFDA02B8616C}"/>
              </a:ext>
            </a:extLst>
          </p:cNvPr>
          <p:cNvSpPr/>
          <p:nvPr/>
        </p:nvSpPr>
        <p:spPr>
          <a:xfrm>
            <a:off x="3506104" y="3597994"/>
            <a:ext cx="654360" cy="69060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257;p135">
            <a:extLst>
              <a:ext uri="{FF2B5EF4-FFF2-40B4-BE49-F238E27FC236}">
                <a16:creationId xmlns:a16="http://schemas.microsoft.com/office/drawing/2014/main" id="{1F8E626F-EBBF-C940-9A7C-AFAE624E026B}"/>
              </a:ext>
            </a:extLst>
          </p:cNvPr>
          <p:cNvGrpSpPr/>
          <p:nvPr/>
        </p:nvGrpSpPr>
        <p:grpSpPr>
          <a:xfrm>
            <a:off x="2601798" y="3597993"/>
            <a:ext cx="654360" cy="666600"/>
            <a:chOff x="5309250" y="2903170"/>
            <a:chExt cx="359579" cy="35585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" name="Google Shape;10258;p135">
              <a:extLst>
                <a:ext uri="{FF2B5EF4-FFF2-40B4-BE49-F238E27FC236}">
                  <a16:creationId xmlns:a16="http://schemas.microsoft.com/office/drawing/2014/main" id="{46B071C0-E02F-9D44-BA43-A77110915B3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59;p135">
              <a:extLst>
                <a:ext uri="{FF2B5EF4-FFF2-40B4-BE49-F238E27FC236}">
                  <a16:creationId xmlns:a16="http://schemas.microsoft.com/office/drawing/2014/main" id="{3D830078-F345-EC4A-A5AA-B88B32F992E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60;p135">
              <a:extLst>
                <a:ext uri="{FF2B5EF4-FFF2-40B4-BE49-F238E27FC236}">
                  <a16:creationId xmlns:a16="http://schemas.microsoft.com/office/drawing/2014/main" id="{EE84A9B8-6255-9B4C-BC10-83A4D09AB6BA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281;p135">
            <a:extLst>
              <a:ext uri="{FF2B5EF4-FFF2-40B4-BE49-F238E27FC236}">
                <a16:creationId xmlns:a16="http://schemas.microsoft.com/office/drawing/2014/main" id="{81ED7E3D-8BDB-9F4D-8B3A-CA8709A35936}"/>
              </a:ext>
            </a:extLst>
          </p:cNvPr>
          <p:cNvGrpSpPr/>
          <p:nvPr/>
        </p:nvGrpSpPr>
        <p:grpSpPr>
          <a:xfrm>
            <a:off x="5476461" y="877902"/>
            <a:ext cx="1065929" cy="930838"/>
            <a:chOff x="6657194" y="2434073"/>
            <a:chExt cx="375507" cy="367925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Google Shape;10282;p135">
              <a:extLst>
                <a:ext uri="{FF2B5EF4-FFF2-40B4-BE49-F238E27FC236}">
                  <a16:creationId xmlns:a16="http://schemas.microsoft.com/office/drawing/2014/main" id="{7B03CB01-F935-0E4D-BDD1-47F7190EAA1B}"/>
                </a:ext>
              </a:extLst>
            </p:cNvPr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283;p135">
              <a:extLst>
                <a:ext uri="{FF2B5EF4-FFF2-40B4-BE49-F238E27FC236}">
                  <a16:creationId xmlns:a16="http://schemas.microsoft.com/office/drawing/2014/main" id="{C63CDC17-7E3E-0644-8DD8-7DED0C15556C}"/>
                </a:ext>
              </a:extLst>
            </p:cNvPr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84;p135">
              <a:extLst>
                <a:ext uri="{FF2B5EF4-FFF2-40B4-BE49-F238E27FC236}">
                  <a16:creationId xmlns:a16="http://schemas.microsoft.com/office/drawing/2014/main" id="{14D5E5A6-9363-7C40-BD4F-D7E2474AE365}"/>
                </a:ext>
              </a:extLst>
            </p:cNvPr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84BC9-1BA4-E648-97F7-7067E848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433" y="1908750"/>
            <a:ext cx="5279134" cy="663000"/>
          </a:xfrm>
        </p:spPr>
        <p:txBody>
          <a:bodyPr/>
          <a:lstStyle/>
          <a:p>
            <a:pPr algn="ctr"/>
            <a:r>
              <a:rPr lang="en-SE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861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27536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References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1E13-E3AA-1C4B-9B32-479D5C834289}"/>
              </a:ext>
            </a:extLst>
          </p:cNvPr>
          <p:cNvSpPr/>
          <p:nvPr/>
        </p:nvSpPr>
        <p:spPr>
          <a:xfrm>
            <a:off x="1138854" y="1327263"/>
            <a:ext cx="686629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>
                    <a:lumMod val="25000"/>
                  </a:schemeClr>
                </a:solidFill>
              </a:rPr>
              <a:t>Zhang X, de Maat V, Guzmán Prieto AM, Prajsnar TK, Bayjanov JR, de Been M, Rogers MRC, Bonten MJM, Mesnage S, Willems RJL, van Schaik W. 2017. 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RNA-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and Tn-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reveal fitness determinants of vancomycin-resistant Enterococcus faecium during growth in human serum. BMC Genomics 18: 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3"/>
              </a:rPr>
              <a:t>https://canu.readthedocs.io/en/latest/tutorial.html#canu-the-command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4"/>
              </a:rPr>
              <a:t>https://cab.spbu.ru/files/release3.14.0/manual.html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5"/>
              </a:rPr>
              <a:t>https://support.illumina.com/bulletins/2016/04/fastq-files-explained.html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6"/>
              </a:rPr>
              <a:t>http://bioconductor.org/packages/devel/bioc/vignettes/DESeq2/inst/doc/DESeq2.html#htseq-count-input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SE" sz="1200" dirty="0">
                <a:solidFill>
                  <a:schemeClr val="bg1">
                    <a:lumMod val="25000"/>
                  </a:schemeClr>
                </a:solidFill>
              </a:rPr>
              <a:t> </a:t>
            </a:r>
            <a:endParaRPr lang="en-GB" sz="12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08739"/>
            <a:ext cx="4756686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sv-SE" dirty="0"/>
              <a:t>Multi-</a:t>
            </a:r>
            <a:r>
              <a:rPr lang="sv-SE" dirty="0" err="1"/>
              <a:t>resistant</a:t>
            </a:r>
            <a:r>
              <a:rPr lang="sv-SE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/>
              <a:t>Hospital </a:t>
            </a:r>
            <a:r>
              <a:rPr lang="sv-SE" dirty="0" err="1"/>
              <a:t>disease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A)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and </a:t>
            </a:r>
            <a:r>
              <a:rPr lang="sv-SE" dirty="0" err="1"/>
              <a:t>bloodstream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Strain</a:t>
            </a:r>
            <a:r>
              <a:rPr lang="sv-SE" dirty="0"/>
              <a:t>: E745 from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A-1, NL)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Enterococcus faecium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37D3BF-1077-624B-9E5B-8E2365B7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>
            <a:off x="5476461" y="1267852"/>
            <a:ext cx="1478253" cy="1379491"/>
          </a:xfrm>
          <a:prstGeom prst="rect">
            <a:avLst/>
          </a:prstGeom>
        </p:spPr>
      </p:pic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2E83CFFC-B37D-B245-A909-FBD2A3D57C0F}"/>
              </a:ext>
            </a:extLst>
          </p:cNvPr>
          <p:cNvSpPr txBox="1">
            <a:spLocks/>
          </p:cNvSpPr>
          <p:nvPr/>
        </p:nvSpPr>
        <p:spPr>
          <a:xfrm>
            <a:off x="0" y="4322521"/>
            <a:ext cx="6166883" cy="42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000" dirty="0"/>
              <a:t>Photo: https://</a:t>
            </a:r>
            <a:r>
              <a:rPr lang="en-GB" sz="1000" dirty="0" err="1"/>
              <a:t>www.indiamart.com</a:t>
            </a:r>
            <a:r>
              <a:rPr lang="en-GB" sz="1000" dirty="0"/>
              <a:t>/</a:t>
            </a:r>
            <a:r>
              <a:rPr lang="en-GB" sz="1000" dirty="0" err="1"/>
              <a:t>proddetail</a:t>
            </a:r>
            <a:r>
              <a:rPr lang="en-GB" sz="1000" dirty="0"/>
              <a:t>/enterococcus-faecium-probiotics-8411604530.html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45543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sz="2000" dirty="0" err="1"/>
              <a:t>Identify</a:t>
            </a:r>
            <a:r>
              <a:rPr lang="sv-SE" sz="2000" dirty="0"/>
              <a:t> genes </a:t>
            </a:r>
            <a:r>
              <a:rPr lang="sv-SE" sz="2000" dirty="0" err="1"/>
              <a:t>responsible</a:t>
            </a:r>
            <a:r>
              <a:rPr lang="sv-SE" sz="2000" dirty="0"/>
              <a:t> for </a:t>
            </a:r>
            <a:r>
              <a:rPr lang="sv-SE" sz="2000" dirty="0" err="1"/>
              <a:t>growth</a:t>
            </a:r>
            <a:r>
              <a:rPr lang="sv-SE" sz="2000" dirty="0"/>
              <a:t> in human serum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DE59BD5-89C9-A044-9D13-E9301003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7" y="3157635"/>
            <a:ext cx="1738089" cy="1151551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7E29DAB-59F0-CA40-A273-1C91C8A9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07" y="3387179"/>
            <a:ext cx="1391627" cy="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563287"/>
            <a:ext cx="3852225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DNAseq</a:t>
            </a:r>
            <a:r>
              <a:rPr lang="sv-SE" sz="2000" dirty="0"/>
              <a:t> from: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PacBio</a:t>
            </a:r>
            <a:r>
              <a:rPr lang="sv-SE" sz="2000" dirty="0"/>
              <a:t> RSII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 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NanoPore</a:t>
            </a:r>
            <a:r>
              <a:rPr lang="sv-SE" sz="2000" dirty="0"/>
              <a:t> </a:t>
            </a:r>
            <a:r>
              <a:rPr lang="sv-SE" sz="2000" dirty="0" err="1"/>
              <a:t>MinION</a:t>
            </a:r>
            <a:r>
              <a:rPr lang="sv-SE" sz="2000" dirty="0"/>
              <a:t> 2D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RNAseq</a:t>
            </a:r>
            <a:r>
              <a:rPr lang="sv-SE" sz="2000" dirty="0"/>
              <a:t> (and </a:t>
            </a:r>
            <a:r>
              <a:rPr lang="sv-SE" sz="2000" dirty="0" err="1"/>
              <a:t>Tn</a:t>
            </a:r>
            <a:r>
              <a:rPr lang="sv-SE" sz="2000" dirty="0"/>
              <a:t>) from     medium and serum: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9898;p135">
            <a:extLst>
              <a:ext uri="{FF2B5EF4-FFF2-40B4-BE49-F238E27FC236}">
                <a16:creationId xmlns:a16="http://schemas.microsoft.com/office/drawing/2014/main" id="{168B803F-B1C0-9647-B163-1B96C4114B51}"/>
              </a:ext>
            </a:extLst>
          </p:cNvPr>
          <p:cNvGrpSpPr/>
          <p:nvPr/>
        </p:nvGrpSpPr>
        <p:grpSpPr>
          <a:xfrm>
            <a:off x="5492137" y="2514265"/>
            <a:ext cx="945455" cy="1173881"/>
            <a:chOff x="6275635" y="4282651"/>
            <a:chExt cx="209383" cy="366778"/>
          </a:xfrm>
          <a:solidFill>
            <a:schemeClr val="bg1">
              <a:lumMod val="50000"/>
            </a:schemeClr>
          </a:solidFill>
        </p:grpSpPr>
        <p:sp>
          <p:nvSpPr>
            <p:cNvPr id="8" name="Google Shape;9899;p135">
              <a:extLst>
                <a:ext uri="{FF2B5EF4-FFF2-40B4-BE49-F238E27FC236}">
                  <a16:creationId xmlns:a16="http://schemas.microsoft.com/office/drawing/2014/main" id="{D7C89B8D-5165-3640-9BC4-B4538162F138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00;p135">
              <a:extLst>
                <a:ext uri="{FF2B5EF4-FFF2-40B4-BE49-F238E27FC236}">
                  <a16:creationId xmlns:a16="http://schemas.microsoft.com/office/drawing/2014/main" id="{C327CEED-CC07-2444-B599-855D746F2F8F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2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523366" y="795450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83" name="Google Shape;483;p70"/>
          <p:cNvSpPr txBox="1">
            <a:spLocks noGrp="1"/>
          </p:cNvSpPr>
          <p:nvPr>
            <p:ph type="subTitle" idx="1"/>
          </p:nvPr>
        </p:nvSpPr>
        <p:spPr>
          <a:xfrm>
            <a:off x="2899843" y="2740039"/>
            <a:ext cx="313166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Quality Control with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/>
              <a:t>FastQC</a:t>
            </a:r>
            <a:endParaRPr sz="2400" b="1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" name="Google Shape;483;p70">
            <a:extLst>
              <a:ext uri="{FF2B5EF4-FFF2-40B4-BE49-F238E27FC236}">
                <a16:creationId xmlns:a16="http://schemas.microsoft.com/office/drawing/2014/main" id="{0D776037-DC19-CF4E-9DD1-1D71A7BBD98F}"/>
              </a:ext>
            </a:extLst>
          </p:cNvPr>
          <p:cNvSpPr txBox="1">
            <a:spLocks/>
          </p:cNvSpPr>
          <p:nvPr/>
        </p:nvSpPr>
        <p:spPr>
          <a:xfrm>
            <a:off x="5906012" y="2740039"/>
            <a:ext cx="313166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2400" dirty="0"/>
              <a:t>Trimming with</a:t>
            </a:r>
          </a:p>
          <a:p>
            <a:pPr marL="0" indent="0" algn="ctr"/>
            <a:r>
              <a:rPr lang="en-GB" sz="2400" b="1" dirty="0" err="1"/>
              <a:t>Trimmomatic</a:t>
            </a:r>
            <a:endParaRPr lang="en-GB" sz="2400" b="1" dirty="0"/>
          </a:p>
        </p:txBody>
      </p:sp>
      <p:cxnSp>
        <p:nvCxnSpPr>
          <p:cNvPr id="7" name="Google Shape;679;p83">
            <a:extLst>
              <a:ext uri="{FF2B5EF4-FFF2-40B4-BE49-F238E27FC236}">
                <a16:creationId xmlns:a16="http://schemas.microsoft.com/office/drawing/2014/main" id="{7B047DDD-057B-1143-B51E-4F61BE20AA20}"/>
              </a:ext>
            </a:extLst>
          </p:cNvPr>
          <p:cNvCxnSpPr/>
          <p:nvPr/>
        </p:nvCxnSpPr>
        <p:spPr>
          <a:xfrm>
            <a:off x="6116566" y="2680503"/>
            <a:ext cx="0" cy="904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3"/>
          <p:cNvSpPr txBox="1">
            <a:spLocks noGrp="1"/>
          </p:cNvSpPr>
          <p:nvPr>
            <p:ph type="title"/>
          </p:nvPr>
        </p:nvSpPr>
        <p:spPr>
          <a:xfrm>
            <a:off x="737815" y="-110834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FastQC</a:t>
            </a:r>
            <a:r>
              <a:rPr lang="en" dirty="0"/>
              <a:t> example</a:t>
            </a:r>
            <a:endParaRPr dirty="0"/>
          </a:p>
        </p:txBody>
      </p:sp>
      <p:sp>
        <p:nvSpPr>
          <p:cNvPr id="671" name="Google Shape;671;p83"/>
          <p:cNvSpPr txBox="1">
            <a:spLocks noGrp="1"/>
          </p:cNvSpPr>
          <p:nvPr>
            <p:ph type="subTitle" idx="3"/>
          </p:nvPr>
        </p:nvSpPr>
        <p:spPr>
          <a:xfrm>
            <a:off x="1084521" y="409077"/>
            <a:ext cx="2552104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Illumina DNA read 1</a:t>
            </a:r>
            <a:endParaRPr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D52A83-0EB8-D44A-8C3D-1C8379DF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85" y="741177"/>
            <a:ext cx="2552104" cy="19140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DDA65F-F516-C241-A1E8-E69E9613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617819"/>
            <a:ext cx="2573367" cy="1930025"/>
          </a:xfrm>
          <a:prstGeom prst="rect">
            <a:avLst/>
          </a:prstGeom>
        </p:spPr>
      </p:pic>
      <p:cxnSp>
        <p:nvCxnSpPr>
          <p:cNvPr id="23" name="Google Shape;698;p86">
            <a:extLst>
              <a:ext uri="{FF2B5EF4-FFF2-40B4-BE49-F238E27FC236}">
                <a16:creationId xmlns:a16="http://schemas.microsoft.com/office/drawing/2014/main" id="{B5B7FD3A-4A0B-844F-9E4C-04114E96B842}"/>
              </a:ext>
            </a:extLst>
          </p:cNvPr>
          <p:cNvCxnSpPr/>
          <p:nvPr/>
        </p:nvCxnSpPr>
        <p:spPr>
          <a:xfrm rot="10800000" flipH="1">
            <a:off x="4201315" y="257175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71;p83">
            <a:extLst>
              <a:ext uri="{FF2B5EF4-FFF2-40B4-BE49-F238E27FC236}">
                <a16:creationId xmlns:a16="http://schemas.microsoft.com/office/drawing/2014/main" id="{565E55DC-2A16-E14A-B36A-6A44F928F11D}"/>
              </a:ext>
            </a:extLst>
          </p:cNvPr>
          <p:cNvSpPr txBox="1">
            <a:spLocks/>
          </p:cNvSpPr>
          <p:nvPr/>
        </p:nvSpPr>
        <p:spPr>
          <a:xfrm>
            <a:off x="3317212" y="1698216"/>
            <a:ext cx="25521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1100" dirty="0"/>
              <a:t>Before trimming</a:t>
            </a:r>
          </a:p>
        </p:txBody>
      </p:sp>
      <p:sp>
        <p:nvSpPr>
          <p:cNvPr id="25" name="Google Shape;463;p67">
            <a:extLst>
              <a:ext uri="{FF2B5EF4-FFF2-40B4-BE49-F238E27FC236}">
                <a16:creationId xmlns:a16="http://schemas.microsoft.com/office/drawing/2014/main" id="{01854220-4E51-134A-A726-28D5A601CFFE}"/>
              </a:ext>
            </a:extLst>
          </p:cNvPr>
          <p:cNvSpPr txBox="1">
            <a:spLocks/>
          </p:cNvSpPr>
          <p:nvPr/>
        </p:nvSpPr>
        <p:spPr>
          <a:xfrm>
            <a:off x="3964324" y="2995966"/>
            <a:ext cx="1257881" cy="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sv-SE" sz="1100" dirty="0" err="1"/>
              <a:t>After</a:t>
            </a:r>
            <a:r>
              <a:rPr lang="sv-SE" sz="1100" dirty="0"/>
              <a:t> </a:t>
            </a:r>
            <a:r>
              <a:rPr lang="sv-SE" sz="1100" dirty="0" err="1"/>
              <a:t>trimming</a:t>
            </a:r>
            <a:endParaRPr lang="sv-SE" sz="1100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9480E77-B4DA-A947-A9DA-1F9FCEA1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39" y="2592882"/>
            <a:ext cx="2639863" cy="197989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33D1F4A9-1A4F-D04B-810F-0EF8BEC9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39" y="708267"/>
            <a:ext cx="2639864" cy="1979898"/>
          </a:xfrm>
          <a:prstGeom prst="rect">
            <a:avLst/>
          </a:prstGeom>
        </p:spPr>
      </p:pic>
      <p:sp>
        <p:nvSpPr>
          <p:cNvPr id="669" name="Google Shape;669;p83"/>
          <p:cNvSpPr txBox="1">
            <a:spLocks noGrp="1"/>
          </p:cNvSpPr>
          <p:nvPr>
            <p:ph type="subTitle" idx="1"/>
          </p:nvPr>
        </p:nvSpPr>
        <p:spPr>
          <a:xfrm>
            <a:off x="5572518" y="409077"/>
            <a:ext cx="255210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Illumina DNA read 2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C9737-5433-EE4D-A92B-43F4AB5F3412}"/>
              </a:ext>
            </a:extLst>
          </p:cNvPr>
          <p:cNvSpPr txBox="1"/>
          <p:nvPr/>
        </p:nvSpPr>
        <p:spPr>
          <a:xfrm>
            <a:off x="722228" y="2158487"/>
            <a:ext cx="7742825" cy="578882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SE" sz="2800" dirty="0"/>
              <a:t>No significant difference – files already trimmed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Assembly</a:t>
            </a:r>
            <a:br>
              <a:rPr lang="en" sz="6600" dirty="0"/>
            </a:br>
            <a:r>
              <a:rPr lang="en" sz="3600" dirty="0"/>
              <a:t>+ evaluation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87928" y="1939459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Spades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096464" y="1939459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Pilon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66978" y="2203347"/>
            <a:ext cx="2155304" cy="1507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Canu_PacBio</a:t>
            </a:r>
            <a:endParaRPr lang="en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BWA aligned </a:t>
            </a:r>
            <a:r>
              <a:rPr lang="en" sz="1600" dirty="0" err="1"/>
              <a:t>illumina</a:t>
            </a:r>
            <a:r>
              <a:rPr lang="en" sz="1600" dirty="0"/>
              <a:t> + </a:t>
            </a:r>
            <a:r>
              <a:rPr lang="en" sz="1600" dirty="0" err="1"/>
              <a:t>NanoPore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52850" y="2379802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PacBio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r>
              <a:rPr lang="en" dirty="0"/>
              <a:t> + PacBio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789375" y="2037297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Canu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789375" y="2369397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PacBio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270339" y="1631113"/>
            <a:ext cx="2582203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1018565" y="1631113"/>
            <a:ext cx="1890621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6148860" y="1620482"/>
            <a:ext cx="1960189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uick Thesis XL by Slidesgo">
  <a:themeElements>
    <a:clrScheme name="Simple Light">
      <a:dk1>
        <a:srgbClr val="3D83C6"/>
      </a:dk1>
      <a:lt1>
        <a:srgbClr val="B2CFEB"/>
      </a:lt1>
      <a:dk2>
        <a:srgbClr val="0B5394"/>
      </a:dk2>
      <a:lt2>
        <a:srgbClr val="EEEEEE"/>
      </a:lt2>
      <a:accent1>
        <a:srgbClr val="FFFFFF"/>
      </a:accent1>
      <a:accent2>
        <a:srgbClr val="B2CFEB"/>
      </a:accent2>
      <a:accent3>
        <a:srgbClr val="3D85C6"/>
      </a:accent3>
      <a:accent4>
        <a:srgbClr val="0B5394"/>
      </a:accent4>
      <a:accent5>
        <a:srgbClr val="B7B7B7"/>
      </a:accent5>
      <a:accent6>
        <a:srgbClr val="9E9E9E"/>
      </a:accent6>
      <a:hlink>
        <a:srgbClr val="0B53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1878</Words>
  <Application>Microsoft Macintosh PowerPoint</Application>
  <PresentationFormat>On-screen Show (16:9)</PresentationFormat>
  <Paragraphs>194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Raleway</vt:lpstr>
      <vt:lpstr>Arial</vt:lpstr>
      <vt:lpstr>Raleway Thin</vt:lpstr>
      <vt:lpstr>Squick Thesis XL by Slidesgo</vt:lpstr>
      <vt:lpstr>Genome Assembly and Differential Expression of Enterococcus faecium E745</vt:lpstr>
      <vt:lpstr>Overview</vt:lpstr>
      <vt:lpstr>Enterococcus faecium</vt:lpstr>
      <vt:lpstr>Aim</vt:lpstr>
      <vt:lpstr>Data</vt:lpstr>
      <vt:lpstr>Preprocessing</vt:lpstr>
      <vt:lpstr>FastQC example</vt:lpstr>
      <vt:lpstr>Assembly + evaluation</vt:lpstr>
      <vt:lpstr>Assembly</vt:lpstr>
      <vt:lpstr>Evaluation</vt:lpstr>
      <vt:lpstr>QUAST report</vt:lpstr>
      <vt:lpstr>Annotation Prokka</vt:lpstr>
      <vt:lpstr>Prokka annotation</vt:lpstr>
      <vt:lpstr>Synteny Align, compare</vt:lpstr>
      <vt:lpstr>Synteny – E. faecium</vt:lpstr>
      <vt:lpstr>Synteny</vt:lpstr>
      <vt:lpstr>Transcriptomics Mapping, counting reads, compare E. faecium in Medium vs Serum</vt:lpstr>
      <vt:lpstr>RNA seq  (Medium vs Serum)</vt:lpstr>
      <vt:lpstr>Results</vt:lpstr>
      <vt:lpstr>DeSeq2</vt:lpstr>
      <vt:lpstr>DeSeq2</vt:lpstr>
      <vt:lpstr>PowerPoint Presentation</vt:lpstr>
      <vt:lpstr>Conclusion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SQUICK THESIS</dc:title>
  <cp:lastModifiedBy>Heidi Naomi Ottesen</cp:lastModifiedBy>
  <cp:revision>57</cp:revision>
  <dcterms:modified xsi:type="dcterms:W3CDTF">2021-05-28T09:52:10Z</dcterms:modified>
</cp:coreProperties>
</file>